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2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696" autoAdjust="0"/>
  </p:normalViewPr>
  <p:slideViewPr>
    <p:cSldViewPr>
      <p:cViewPr>
        <p:scale>
          <a:sx n="78" d="100"/>
          <a:sy n="78" d="100"/>
        </p:scale>
        <p:origin x="-2562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36BFD4-B096-4F09-85D8-0444D4405ECA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3DEE9-E983-4DB2-AB5F-9ABF1952C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513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task is completed on downloaded pdf book files directly from the publisher and/or AERO. Most digital text book files will come in one large file that includes the entire textbook; however, they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MUST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be separated into smaller sized files thereby making them easier to load and view in any assistive technology program.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3DEE9-E983-4DB2-AB5F-9ABF1952C2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1684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13.</a:t>
            </a:r>
            <a:r>
              <a:rPr lang="en-US" baseline="0" dirty="0" smtClean="0"/>
              <a:t> Once you are satisfied with the pages you wish to include in a selection, simply release your finger. (Pages 1-3 were selected for this example) </a:t>
            </a:r>
          </a:p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3DEE9-E983-4DB2-AB5F-9ABF1952C2D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1839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14</a:t>
            </a:r>
            <a:r>
              <a:rPr lang="en-US" b="1" dirty="0" smtClean="0"/>
              <a:t>. </a:t>
            </a:r>
            <a:r>
              <a:rPr lang="en-US" b="0" dirty="0" smtClean="0"/>
              <a:t>With your</a:t>
            </a:r>
            <a:r>
              <a:rPr lang="en-US" b="0" baseline="0" dirty="0" smtClean="0"/>
              <a:t> mouse,</a:t>
            </a:r>
            <a:r>
              <a:rPr lang="en-US" b="1" baseline="0" dirty="0" smtClean="0"/>
              <a:t> </a:t>
            </a:r>
            <a:r>
              <a:rPr lang="en-US" b="1" dirty="0" smtClean="0"/>
              <a:t>Right-click</a:t>
            </a:r>
            <a:r>
              <a:rPr lang="en-US" b="1" baseline="0" dirty="0" smtClean="0"/>
              <a:t> anywhere </a:t>
            </a:r>
            <a:r>
              <a:rPr lang="en-US" b="0" baseline="0" dirty="0" smtClean="0"/>
              <a:t>in the</a:t>
            </a:r>
            <a:r>
              <a:rPr lang="en-US" b="1" baseline="0" dirty="0" smtClean="0"/>
              <a:t> highlighted Blue area </a:t>
            </a:r>
            <a:endParaRPr lang="en-US" dirty="0" smtClean="0"/>
          </a:p>
          <a:p>
            <a:r>
              <a:rPr lang="en-US" dirty="0" smtClean="0"/>
              <a:t>15. Select </a:t>
            </a:r>
            <a:r>
              <a:rPr lang="en-US" b="1" dirty="0" smtClean="0"/>
              <a:t>Extract Pages… </a:t>
            </a:r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3DEE9-E983-4DB2-AB5F-9ABF1952C2D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0940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</a:t>
            </a:r>
            <a:r>
              <a:rPr lang="en-US" baseline="0" dirty="0" smtClean="0"/>
              <a:t> </a:t>
            </a:r>
            <a:r>
              <a:rPr lang="en-US" b="1" baseline="0" dirty="0" smtClean="0"/>
              <a:t>Extract Pages </a:t>
            </a:r>
            <a:r>
              <a:rPr lang="en-US" b="0" baseline="0" dirty="0" smtClean="0"/>
              <a:t>window</a:t>
            </a:r>
            <a:r>
              <a:rPr lang="en-US" baseline="0" dirty="0" smtClean="0"/>
              <a:t> will pop up: </a:t>
            </a:r>
          </a:p>
          <a:p>
            <a:endParaRPr lang="en-US" baseline="0" dirty="0" smtClean="0"/>
          </a:p>
          <a:p>
            <a:r>
              <a:rPr lang="en-US" baseline="0" dirty="0" smtClean="0"/>
              <a:t>16. Leave the 2 check boxes </a:t>
            </a:r>
            <a:r>
              <a:rPr lang="en-US" b="1" baseline="0" dirty="0" smtClean="0"/>
              <a:t>unchecked (empty)</a:t>
            </a:r>
          </a:p>
          <a:p>
            <a:r>
              <a:rPr lang="en-US" baseline="0" dirty="0" smtClean="0"/>
              <a:t>17. Click </a:t>
            </a:r>
            <a:r>
              <a:rPr lang="en-US" b="1" baseline="0" dirty="0" smtClean="0"/>
              <a:t>OK 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3DEE9-E983-4DB2-AB5F-9ABF1952C2D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1366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extracted pages will now open in a separate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Adobe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window. </a:t>
            </a:r>
            <a:r>
              <a:rPr lang="en-US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 are now ready to save the extracted file. </a:t>
            </a:r>
            <a:endParaRPr lang="en-US" u="none" dirty="0" smtClean="0"/>
          </a:p>
          <a:p>
            <a:endParaRPr lang="en-US" dirty="0" smtClean="0"/>
          </a:p>
          <a:p>
            <a:r>
              <a:rPr lang="en-US" dirty="0" smtClean="0"/>
              <a:t>18. Click on </a:t>
            </a:r>
            <a:r>
              <a:rPr lang="en-US" b="1" dirty="0" smtClean="0"/>
              <a:t>File</a:t>
            </a:r>
            <a:r>
              <a:rPr lang="en-US" dirty="0" smtClean="0"/>
              <a:t> located at the</a:t>
            </a:r>
            <a:r>
              <a:rPr lang="en-US" baseline="0" dirty="0" smtClean="0"/>
              <a:t> top left corner of your adobe document window </a:t>
            </a:r>
            <a:endParaRPr lang="en-US" dirty="0" smtClean="0"/>
          </a:p>
          <a:p>
            <a:r>
              <a:rPr lang="en-US" dirty="0" smtClean="0"/>
              <a:t>19. Click </a:t>
            </a:r>
            <a:r>
              <a:rPr lang="en-US" b="1" dirty="0" smtClean="0"/>
              <a:t>Save As… </a:t>
            </a:r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3DEE9-E983-4DB2-AB5F-9ABF1952C2D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5038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20.</a:t>
            </a:r>
            <a:r>
              <a:rPr lang="en-US" baseline="0" dirty="0" smtClean="0"/>
              <a:t> Ensure that the file type is save as </a:t>
            </a:r>
            <a:r>
              <a:rPr lang="en-US" b="1" baseline="0" dirty="0" smtClean="0"/>
              <a:t>Adobe PDF Files (*.pdf) </a:t>
            </a:r>
          </a:p>
          <a:p>
            <a:r>
              <a:rPr lang="en-US" b="0" baseline="0" dirty="0" smtClean="0"/>
              <a:t>21. Click </a:t>
            </a:r>
            <a:r>
              <a:rPr lang="en-US" b="1" baseline="0" dirty="0" smtClean="0"/>
              <a:t>Save </a:t>
            </a:r>
          </a:p>
          <a:p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 have now separated your first file of the book. Close this newly opened file window and continue with the rest of the entire book file, repeating the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same process.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3DEE9-E983-4DB2-AB5F-9ABF1952C2D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9673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3DEE9-E983-4DB2-AB5F-9ABF1952C2D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812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</a:t>
            </a:r>
            <a:r>
              <a:rPr lang="en-US" baseline="0" dirty="0" smtClean="0"/>
              <a:t> will first have to open up Adobe Acrobat </a:t>
            </a:r>
            <a:r>
              <a:rPr lang="en-US" i="0" baseline="0" dirty="0" smtClean="0"/>
              <a:t>XI Pro</a:t>
            </a:r>
            <a:r>
              <a:rPr lang="en-US" baseline="0" dirty="0" smtClean="0"/>
              <a:t>. To locate Adobe Acrobat XI Pro, please proceed with the following steps: </a:t>
            </a:r>
          </a:p>
          <a:p>
            <a:endParaRPr lang="en-US" baseline="0" dirty="0" smtClean="0"/>
          </a:p>
          <a:p>
            <a:pPr marL="228600" indent="-228600">
              <a:buAutoNum type="arabicPeriod"/>
            </a:pPr>
            <a:r>
              <a:rPr lang="en-US" baseline="0" dirty="0" smtClean="0"/>
              <a:t>Click on the </a:t>
            </a:r>
            <a:r>
              <a:rPr lang="en-US" b="1" baseline="0" dirty="0" smtClean="0"/>
              <a:t>Start Menu Icon </a:t>
            </a:r>
            <a:r>
              <a:rPr lang="en-US" baseline="0" dirty="0" smtClean="0"/>
              <a:t>located on the bottom left of the screen 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Click on </a:t>
            </a:r>
            <a:r>
              <a:rPr lang="en-US" b="1" baseline="0" dirty="0" smtClean="0"/>
              <a:t>All Programs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3DEE9-E983-4DB2-AB5F-9ABF1952C2D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301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Under </a:t>
            </a:r>
            <a:r>
              <a:rPr lang="en-US" b="1" dirty="0" smtClean="0"/>
              <a:t>All</a:t>
            </a:r>
            <a:r>
              <a:rPr lang="en-US" b="1" baseline="0" dirty="0" smtClean="0"/>
              <a:t> Programs</a:t>
            </a:r>
            <a:r>
              <a:rPr lang="en-US" baseline="0" dirty="0" smtClean="0"/>
              <a:t>, y</a:t>
            </a:r>
            <a:r>
              <a:rPr lang="en-US" dirty="0" smtClean="0"/>
              <a:t>ou will</a:t>
            </a:r>
            <a:r>
              <a:rPr lang="en-US" baseline="0" dirty="0" smtClean="0"/>
              <a:t> see a list of programs and folders </a:t>
            </a:r>
          </a:p>
          <a:p>
            <a:endParaRPr lang="en-US" baseline="0" dirty="0" smtClean="0"/>
          </a:p>
          <a:p>
            <a:r>
              <a:rPr lang="en-US" baseline="0" dirty="0" smtClean="0"/>
              <a:t>3. Locate and click on </a:t>
            </a:r>
            <a:r>
              <a:rPr lang="en-US" b="1" baseline="0" dirty="0" smtClean="0"/>
              <a:t>Adobe Acrobat XI Pro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3DEE9-E983-4DB2-AB5F-9ABF1952C2D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6320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Once Adobe Acrobat</a:t>
            </a:r>
            <a:r>
              <a:rPr lang="en-US" baseline="0" dirty="0" smtClean="0"/>
              <a:t> XI Pro is open, you will want to open up the PDF file of the book you would like to separate: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4. Click on </a:t>
            </a:r>
            <a:r>
              <a:rPr lang="en-US" b="1" baseline="0" dirty="0" smtClean="0"/>
              <a:t>Open…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3DEE9-E983-4DB2-AB5F-9ABF1952C2D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1499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</a:t>
            </a:r>
            <a:r>
              <a:rPr lang="en-US" baseline="0" dirty="0" smtClean="0"/>
              <a:t> will then want to locate the PDF file which you would like to separate. For this Example, we will be using an electronic PDF book called “</a:t>
            </a:r>
            <a:r>
              <a:rPr lang="en-US" b="1" baseline="0" dirty="0" smtClean="0"/>
              <a:t>Law, Constitution, and Ferderalism.pdf</a:t>
            </a:r>
            <a:r>
              <a:rPr lang="en-US" baseline="0" dirty="0" smtClean="0"/>
              <a:t>”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5. Click</a:t>
            </a:r>
            <a:r>
              <a:rPr lang="en-US" baseline="0" dirty="0" smtClean="0"/>
              <a:t> on the file which you would like to use</a:t>
            </a:r>
          </a:p>
          <a:p>
            <a:r>
              <a:rPr lang="en-US" baseline="0" dirty="0" smtClean="0"/>
              <a:t>6. Click </a:t>
            </a:r>
            <a:r>
              <a:rPr lang="en-US" b="1" baseline="0" dirty="0" smtClean="0"/>
              <a:t>Open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3DEE9-E983-4DB2-AB5F-9ABF1952C2D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3214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Once you have opened the file,</a:t>
            </a:r>
            <a:r>
              <a:rPr lang="en-US" baseline="0" dirty="0" smtClean="0"/>
              <a:t> you will want to adjust the percentage of the viewed page to 75%. </a:t>
            </a:r>
          </a:p>
          <a:p>
            <a:endParaRPr lang="en-US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This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done in order to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able to look at an entire page onscreen at one single time.</a:t>
            </a:r>
          </a:p>
          <a:p>
            <a:endParaRPr lang="en-US" dirty="0" smtClean="0"/>
          </a:p>
          <a:p>
            <a:r>
              <a:rPr lang="en-US" dirty="0" smtClean="0"/>
              <a:t>7. Click on the </a:t>
            </a:r>
            <a:r>
              <a:rPr lang="en-US" b="1" dirty="0" smtClean="0"/>
              <a:t>Downward tab </a:t>
            </a:r>
            <a:r>
              <a:rPr lang="en-US" dirty="0" smtClean="0"/>
              <a:t>(arrow</a:t>
            </a:r>
            <a:r>
              <a:rPr lang="en-US" baseline="0" dirty="0" smtClean="0"/>
              <a:t> looking tab) </a:t>
            </a:r>
          </a:p>
          <a:p>
            <a:r>
              <a:rPr lang="en-US" baseline="0" dirty="0" smtClean="0"/>
              <a:t>8. Click on </a:t>
            </a:r>
            <a:r>
              <a:rPr lang="en-US" b="1" baseline="0" dirty="0" smtClean="0"/>
              <a:t>75%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3DEE9-E983-4DB2-AB5F-9ABF1952C2D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6646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9. Click on </a:t>
            </a:r>
            <a:r>
              <a:rPr lang="en-US" b="0" dirty="0" smtClean="0"/>
              <a:t>the</a:t>
            </a:r>
            <a:r>
              <a:rPr lang="en-US" b="1" baseline="0" dirty="0" smtClean="0"/>
              <a:t> Page Thumbnail </a:t>
            </a:r>
            <a:r>
              <a:rPr lang="en-US" baseline="0" dirty="0" smtClean="0"/>
              <a:t>button located on the upper left side of the page.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This will display the Page Thumbnails for this specific file.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3DEE9-E983-4DB2-AB5F-9ABF1952C2D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3980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*Note: Each page will now be displayed.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10. You may</a:t>
            </a:r>
            <a:r>
              <a:rPr lang="en-US" baseline="0" dirty="0" smtClean="0"/>
              <a:t> use the Scroll Bar as indicated above to navigate and view all the pages in your document.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3DEE9-E983-4DB2-AB5F-9ABF1952C2D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6403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11. </a:t>
            </a:r>
            <a:r>
              <a:rPr lang="en-US" b="1" dirty="0" smtClean="0"/>
              <a:t>Lef</a:t>
            </a:r>
            <a:r>
              <a:rPr lang="en-US" b="1" baseline="0" dirty="0" smtClean="0"/>
              <a:t>t-click</a:t>
            </a:r>
            <a:r>
              <a:rPr lang="en-US" baseline="0" dirty="0" smtClean="0"/>
              <a:t> on the first </a:t>
            </a:r>
            <a:r>
              <a:rPr lang="en-US" b="1" baseline="0" dirty="0" smtClean="0"/>
              <a:t>Page Thumbnail </a:t>
            </a:r>
            <a:r>
              <a:rPr lang="en-US" b="0" baseline="0" dirty="0" smtClean="0"/>
              <a:t>you wish to select </a:t>
            </a:r>
          </a:p>
          <a:p>
            <a:endParaRPr lang="en-US" b="0" baseline="0" dirty="0" smtClean="0"/>
          </a:p>
          <a:p>
            <a:r>
              <a:rPr lang="en-US" b="0" baseline="0" dirty="0" smtClean="0"/>
              <a:t>*Note: You will know that you have selected the Thumbnail as the </a:t>
            </a:r>
            <a:r>
              <a:rPr lang="en-US" b="1" baseline="0" dirty="0" smtClean="0"/>
              <a:t>Page Thumbnail </a:t>
            </a:r>
            <a:r>
              <a:rPr lang="en-US" b="0" baseline="0" dirty="0" smtClean="0"/>
              <a:t>pane will now be highlighted </a:t>
            </a:r>
            <a:r>
              <a:rPr lang="en-US" b="1" baseline="0" dirty="0" smtClean="0"/>
              <a:t>Blue </a:t>
            </a:r>
          </a:p>
          <a:p>
            <a:endParaRPr lang="en-US" b="1" baseline="0" dirty="0" smtClean="0"/>
          </a:p>
          <a:p>
            <a:r>
              <a:rPr lang="en-US" b="0" baseline="0" dirty="0" smtClean="0"/>
              <a:t>Once the Thumbnail is highlighted blue:</a:t>
            </a:r>
            <a:endParaRPr lang="en-US" b="1" baseline="0" dirty="0" smtClean="0"/>
          </a:p>
          <a:p>
            <a:r>
              <a:rPr lang="en-US" b="0" baseline="0" dirty="0" smtClean="0"/>
              <a:t>12. Simultaneously </a:t>
            </a:r>
            <a:r>
              <a:rPr lang="en-US" b="1" baseline="0" dirty="0" smtClean="0"/>
              <a:t>hold-down</a:t>
            </a:r>
            <a:r>
              <a:rPr lang="en-US" b="0" baseline="0" dirty="0" smtClean="0"/>
              <a:t> the </a:t>
            </a:r>
            <a:r>
              <a:rPr lang="en-US" b="1" baseline="0" dirty="0" smtClean="0"/>
              <a:t>Shift </a:t>
            </a:r>
            <a:r>
              <a:rPr lang="en-US" sz="1800" b="0" baseline="0" dirty="0" smtClean="0"/>
              <a:t>↑</a:t>
            </a:r>
            <a:r>
              <a:rPr lang="en-US" b="0" baseline="0" dirty="0" smtClean="0"/>
              <a:t> </a:t>
            </a:r>
            <a:r>
              <a:rPr lang="en-US" b="1" baseline="0" dirty="0" smtClean="0"/>
              <a:t>Key </a:t>
            </a:r>
            <a:r>
              <a:rPr lang="en-US" b="0" baseline="0" dirty="0" smtClean="0"/>
              <a:t>while </a:t>
            </a:r>
            <a:r>
              <a:rPr lang="en-US" b="1" baseline="0" dirty="0" smtClean="0"/>
              <a:t>pressing</a:t>
            </a:r>
            <a:r>
              <a:rPr lang="en-US" b="0" baseline="0" dirty="0" smtClean="0"/>
              <a:t> the</a:t>
            </a:r>
            <a:r>
              <a:rPr lang="en-US" b="1" baseline="0" dirty="0" smtClean="0"/>
              <a:t> downwards Arrow </a:t>
            </a:r>
            <a:r>
              <a:rPr lang="en-US" b="0" baseline="0" dirty="0" smtClean="0"/>
              <a:t>(↓). This will begin to group your specifically highlighted pages together.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3DEE9-E983-4DB2-AB5F-9ABF1952C2D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237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5787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A3FA88A-F8F7-4759-A54B-7CC1FEDC8A32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AE27B75-B0BA-44E1-9F56-09BB81586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87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78823" y="4409389"/>
            <a:ext cx="1143055" cy="694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0" y="0"/>
            <a:ext cx="9144000" cy="4324350"/>
          </a:xfrm>
          <a:prstGeom prst="rect">
            <a:avLst/>
          </a:prstGeom>
          <a:solidFill>
            <a:srgbClr val="004236"/>
          </a:solidFill>
          <a:ln>
            <a:solidFill>
              <a:srgbClr val="0042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046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39552" y="2724150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2400" b="1" dirty="0" smtClean="0">
                <a:solidFill>
                  <a:schemeClr val="bg1"/>
                </a:solidFill>
              </a:rPr>
              <a:t>This document will show you how to Separate Book Files in </a:t>
            </a:r>
            <a:r>
              <a:rPr lang="en-CA" sz="2400" b="1" smtClean="0">
                <a:solidFill>
                  <a:schemeClr val="bg1"/>
                </a:solidFill>
              </a:rPr>
              <a:t>Adobe Acrobat XI Pro</a:t>
            </a:r>
            <a:endParaRPr lang="en-CA" dirty="0"/>
          </a:p>
        </p:txBody>
      </p:sp>
      <p:sp>
        <p:nvSpPr>
          <p:cNvPr id="10" name="Rectangle 9"/>
          <p:cNvSpPr/>
          <p:nvPr/>
        </p:nvSpPr>
        <p:spPr>
          <a:xfrm>
            <a:off x="1294585" y="971550"/>
            <a:ext cx="656064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</a:rPr>
              <a:t>Introduction</a:t>
            </a:r>
            <a:endParaRPr lang="en-US" sz="96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459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48038" y="82154"/>
            <a:ext cx="2447925" cy="408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2982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90146" y="94871"/>
            <a:ext cx="3163708" cy="4077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2982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34399" y="133349"/>
            <a:ext cx="6275203" cy="4008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2982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24381" y="170647"/>
            <a:ext cx="4295238" cy="3971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29823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ACCOUN~1\AppData\Local\Temp\SNAGHTML1b71df7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51053" y="148210"/>
            <a:ext cx="5841895" cy="4112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29823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3568" y="1200150"/>
            <a:ext cx="7848872" cy="232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2400" b="1" dirty="0" smtClean="0">
                <a:solidFill>
                  <a:schemeClr val="bg2"/>
                </a:solidFill>
              </a:rPr>
              <a:t>If you </a:t>
            </a:r>
            <a:r>
              <a:rPr lang="en-CA" sz="2400" b="1" dirty="0" smtClean="0">
                <a:solidFill>
                  <a:schemeClr val="bg1"/>
                </a:solidFill>
              </a:rPr>
              <a:t>experience any difficulties Separating Book Files with Acrobat Adobe XI Pro </a:t>
            </a:r>
            <a:r>
              <a:rPr lang="en-CA" sz="2400" b="1" dirty="0" smtClean="0">
                <a:solidFill>
                  <a:schemeClr val="bg2"/>
                </a:solidFill>
              </a:rPr>
              <a:t>, </a:t>
            </a:r>
            <a:r>
              <a:rPr lang="en-CA" sz="2400" b="1" dirty="0" smtClean="0">
                <a:solidFill>
                  <a:schemeClr val="bg1"/>
                </a:solidFill>
              </a:rPr>
              <a:t>please don’t hesitate to email the ITS department at: </a:t>
            </a:r>
          </a:p>
          <a:p>
            <a:pPr algn="ctr"/>
            <a:endParaRPr lang="en-CA" sz="2500" b="1" u="sng" dirty="0">
              <a:solidFill>
                <a:schemeClr val="bg1"/>
              </a:solidFill>
            </a:endParaRPr>
          </a:p>
          <a:p>
            <a:pPr algn="ctr"/>
            <a:r>
              <a:rPr lang="en-CA" sz="2800" b="1" dirty="0" smtClean="0">
                <a:solidFill>
                  <a:schemeClr val="bg1"/>
                </a:solidFill>
              </a:rPr>
              <a:t>helpdesk@kings.uwo.ca</a:t>
            </a:r>
            <a:endParaRPr lang="en-CA" sz="2000" b="1" dirty="0" smtClean="0">
              <a:solidFill>
                <a:schemeClr val="bg1"/>
              </a:solidFill>
            </a:endParaRPr>
          </a:p>
          <a:p>
            <a:pPr algn="ctr"/>
            <a:endParaRPr lang="en-CA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982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86917" y="171450"/>
            <a:ext cx="2970167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2982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71233" y="153162"/>
            <a:ext cx="3001534" cy="4089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2982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6762" y="218907"/>
            <a:ext cx="5390477" cy="3961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2982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:\Users\ACCOUN~1\AppData\Local\Temp\SNAGHTML2908c3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29886" y="209550"/>
            <a:ext cx="7084229" cy="3984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2982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5300" y="156022"/>
            <a:ext cx="8153400" cy="4031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2982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71700" y="187954"/>
            <a:ext cx="4800601" cy="3909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2982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35724" y="171451"/>
            <a:ext cx="3872553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2982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45724" y="82153"/>
            <a:ext cx="2452553" cy="4089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298231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 Master Template</Template>
  <TotalTime>317</TotalTime>
  <Words>625</Words>
  <Application>Microsoft Office PowerPoint</Application>
  <PresentationFormat>On-screen Show (16:9)</PresentationFormat>
  <Paragraphs>68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McKendrick</dc:creator>
  <cp:lastModifiedBy>user</cp:lastModifiedBy>
  <cp:revision>25</cp:revision>
  <dcterms:created xsi:type="dcterms:W3CDTF">2013-10-22T18:42:42Z</dcterms:created>
  <dcterms:modified xsi:type="dcterms:W3CDTF">2014-02-19T16:27:39Z</dcterms:modified>
</cp:coreProperties>
</file>