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1"/>
  </p:notes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423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739" autoAdjust="0"/>
  </p:normalViewPr>
  <p:slideViewPr>
    <p:cSldViewPr>
      <p:cViewPr>
        <p:scale>
          <a:sx n="76" d="100"/>
          <a:sy n="76" d="100"/>
        </p:scale>
        <p:origin x="-2622" y="-570"/>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CA"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DCAE30F-4737-4952-B7DA-3E7EEE2903B6}" type="datetimeFigureOut">
              <a:rPr lang="en-CA" smtClean="0"/>
              <a:t>19/02/2014</a:t>
            </a:fld>
            <a:endParaRPr lang="en-CA" dirty="0"/>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CA"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CA"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6264EFC-00A9-4297-851C-180A89F99AAD}" type="slidenum">
              <a:rPr lang="en-CA" smtClean="0"/>
              <a:t>‹#›</a:t>
            </a:fld>
            <a:endParaRPr lang="en-CA" dirty="0"/>
          </a:p>
        </p:txBody>
      </p:sp>
    </p:spTree>
    <p:extLst>
      <p:ext uri="{BB962C8B-B14F-4D97-AF65-F5344CB8AC3E}">
        <p14:creationId xmlns:p14="http://schemas.microsoft.com/office/powerpoint/2010/main" val="40079305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smtClean="0"/>
              <a:t>The following document was created using excerpts from </a:t>
            </a:r>
            <a:r>
              <a:rPr lang="en-CA" dirty="0" err="1" smtClean="0"/>
              <a:t>WebAIM’s</a:t>
            </a:r>
            <a:r>
              <a:rPr lang="en-CA" dirty="0" smtClean="0"/>
              <a:t> guid</a:t>
            </a:r>
            <a:r>
              <a:rPr lang="en-CA" baseline="0" dirty="0" smtClean="0"/>
              <a:t>e on PowerPoint Accessibility </a:t>
            </a:r>
          </a:p>
          <a:p>
            <a:endParaRPr lang="en-CA" baseline="0" dirty="0" smtClean="0"/>
          </a:p>
          <a:p>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1</a:t>
            </a:fld>
            <a:endParaRPr lang="en-CA"/>
          </a:p>
        </p:txBody>
      </p:sp>
    </p:spTree>
    <p:extLst>
      <p:ext uri="{BB962C8B-B14F-4D97-AF65-F5344CB8AC3E}">
        <p14:creationId xmlns:p14="http://schemas.microsoft.com/office/powerpoint/2010/main" val="42940483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b="1" dirty="0" smtClean="0"/>
              <a:t>Step</a:t>
            </a:r>
            <a:r>
              <a:rPr lang="en-CA" b="1" baseline="0" dirty="0" smtClean="0"/>
              <a:t> 5 – Bullets</a:t>
            </a:r>
          </a:p>
          <a:p>
            <a:endParaRPr lang="en-CA" baseline="0" dirty="0" smtClean="0"/>
          </a:p>
          <a:p>
            <a:r>
              <a:rPr lang="en-CA" baseline="0" dirty="0" smtClean="0"/>
              <a:t>When creating lists, please click the bullet tool in the Paragraph section. Do no t pimply use dashes or other symbols to represent bullets as they will simply appear as raw text to JAWS. When you use the bullet tool, JAWS can read the bulleted list more clearly, saying “bullet” before each item, and pausing between items. </a:t>
            </a:r>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10</a:t>
            </a:fld>
            <a:endParaRPr lang="en-CA" dirty="0"/>
          </a:p>
        </p:txBody>
      </p:sp>
    </p:spTree>
    <p:extLst>
      <p:ext uri="{BB962C8B-B14F-4D97-AF65-F5344CB8AC3E}">
        <p14:creationId xmlns:p14="http://schemas.microsoft.com/office/powerpoint/2010/main" val="215855476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b="1" dirty="0" smtClean="0"/>
              <a:t>Step 6 – Add Hyperlinks</a:t>
            </a:r>
          </a:p>
          <a:p>
            <a:endParaRPr lang="en-CA" dirty="0" smtClean="0"/>
          </a:p>
          <a:p>
            <a:r>
              <a:rPr lang="en-CA" dirty="0" smtClean="0"/>
              <a:t>In PowerPoint,</a:t>
            </a:r>
            <a:r>
              <a:rPr lang="en-CA" baseline="0" dirty="0" smtClean="0"/>
              <a:t> immediately after you type a URL (e.g</a:t>
            </a:r>
            <a:r>
              <a:rPr lang="en-CA" u="none" baseline="0" dirty="0" smtClean="0"/>
              <a:t>. </a:t>
            </a:r>
            <a:r>
              <a:rPr lang="en-CA" u="none" dirty="0" smtClean="0"/>
              <a:t>http://www.kings.uwo.ca</a:t>
            </a:r>
            <a:r>
              <a:rPr lang="en-CA" baseline="0" dirty="0" smtClean="0"/>
              <a:t>) and press Enter, a hyperlink will be automatically created for you, but this is not always meaningful to an assistive technology user. Whenever possible, make a hyperlink by using a work or phrase within the text that will identify where the link is taking you to. For example, the following link will take you to </a:t>
            </a:r>
            <a:r>
              <a:rPr lang="en-CA" u="sng" baseline="0" dirty="0" smtClean="0"/>
              <a:t>King’s home page on the web. </a:t>
            </a:r>
          </a:p>
          <a:p>
            <a:endParaRPr lang="en-CA" u="sng" baseline="0" dirty="0" smtClean="0"/>
          </a:p>
          <a:p>
            <a:r>
              <a:rPr lang="en-CA" u="none" baseline="0" dirty="0" smtClean="0"/>
              <a:t>To turn a word or a phrase into a hyperlink, use the following steps: </a:t>
            </a:r>
          </a:p>
          <a:p>
            <a:endParaRPr lang="en-CA" u="none" baseline="0" dirty="0" smtClean="0"/>
          </a:p>
          <a:p>
            <a:r>
              <a:rPr lang="en-CA" u="none" baseline="0" dirty="0" smtClean="0"/>
              <a:t>1. Highlight the text you want. Right click your mouse and choose the option “Hyperlink”. </a:t>
            </a:r>
            <a:endParaRPr lang="en-CA" u="none" dirty="0"/>
          </a:p>
        </p:txBody>
      </p:sp>
      <p:sp>
        <p:nvSpPr>
          <p:cNvPr id="4" name="Slide Number Placeholder 3"/>
          <p:cNvSpPr>
            <a:spLocks noGrp="1"/>
          </p:cNvSpPr>
          <p:nvPr>
            <p:ph type="sldNum" sz="quarter" idx="10"/>
          </p:nvPr>
        </p:nvSpPr>
        <p:spPr/>
        <p:txBody>
          <a:bodyPr/>
          <a:lstStyle/>
          <a:p>
            <a:fld id="{76264EFC-00A9-4297-851C-180A89F99AAD}" type="slidenum">
              <a:rPr lang="en-CA" smtClean="0"/>
              <a:t>11</a:t>
            </a:fld>
            <a:endParaRPr lang="en-CA" dirty="0"/>
          </a:p>
        </p:txBody>
      </p:sp>
    </p:spTree>
    <p:extLst>
      <p:ext uri="{BB962C8B-B14F-4D97-AF65-F5344CB8AC3E}">
        <p14:creationId xmlns:p14="http://schemas.microsoft.com/office/powerpoint/2010/main" val="375425184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baseline="0" dirty="0" smtClean="0"/>
              <a:t>2. In the window that will pop-up  (see image below), the text you highlighted will be displayed in the “text to display” box. You can then type or cut-and-paste the URL address of the page to be linked to the “Address” box. Then click OK.  </a:t>
            </a:r>
          </a:p>
        </p:txBody>
      </p:sp>
      <p:sp>
        <p:nvSpPr>
          <p:cNvPr id="4" name="Slide Number Placeholder 3"/>
          <p:cNvSpPr>
            <a:spLocks noGrp="1"/>
          </p:cNvSpPr>
          <p:nvPr>
            <p:ph type="sldNum" sz="quarter" idx="10"/>
          </p:nvPr>
        </p:nvSpPr>
        <p:spPr/>
        <p:txBody>
          <a:bodyPr/>
          <a:lstStyle/>
          <a:p>
            <a:fld id="{76264EFC-00A9-4297-851C-180A89F99AAD}" type="slidenum">
              <a:rPr lang="en-CA" smtClean="0"/>
              <a:t>12</a:t>
            </a:fld>
            <a:endParaRPr lang="en-CA" dirty="0"/>
          </a:p>
        </p:txBody>
      </p:sp>
    </p:spTree>
    <p:extLst>
      <p:ext uri="{BB962C8B-B14F-4D97-AF65-F5344CB8AC3E}">
        <p14:creationId xmlns:p14="http://schemas.microsoft.com/office/powerpoint/2010/main" val="401613883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smtClean="0"/>
              <a:t>3. After clicking</a:t>
            </a:r>
            <a:r>
              <a:rPr lang="en-CA" baseline="0" dirty="0" smtClean="0"/>
              <a:t> OK,  (you will be able to see an active link (underlines and in blue) as in the example below:</a:t>
            </a:r>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13</a:t>
            </a:fld>
            <a:endParaRPr lang="en-CA" dirty="0"/>
          </a:p>
        </p:txBody>
      </p:sp>
    </p:spTree>
    <p:extLst>
      <p:ext uri="{BB962C8B-B14F-4D97-AF65-F5344CB8AC3E}">
        <p14:creationId xmlns:p14="http://schemas.microsoft.com/office/powerpoint/2010/main" val="28654188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b="1" dirty="0" smtClean="0"/>
              <a:t>Step 7 – Accessibility Checker </a:t>
            </a:r>
          </a:p>
          <a:p>
            <a:endParaRPr lang="en-CA" dirty="0" smtClean="0"/>
          </a:p>
          <a:p>
            <a:r>
              <a:rPr lang="en-CA" dirty="0" smtClean="0"/>
              <a:t>PowerPoint</a:t>
            </a:r>
            <a:r>
              <a:rPr lang="en-CA" baseline="0" dirty="0" smtClean="0"/>
              <a:t> 2010 includes an Accessibility Checker that will scan your presentation for problems. </a:t>
            </a:r>
          </a:p>
          <a:p>
            <a:endParaRPr lang="en-CA" baseline="0" dirty="0" smtClean="0"/>
          </a:p>
          <a:p>
            <a:r>
              <a:rPr lang="en-CA" baseline="0" dirty="0" smtClean="0"/>
              <a:t>Accessibility checker can only be used on </a:t>
            </a:r>
            <a:r>
              <a:rPr lang="en-CA" b="1" baseline="0" dirty="0" smtClean="0"/>
              <a:t>.</a:t>
            </a:r>
            <a:r>
              <a:rPr lang="en-CA" b="1" baseline="0" dirty="0" err="1" smtClean="0"/>
              <a:t>pptx</a:t>
            </a:r>
            <a:r>
              <a:rPr lang="en-CA" b="1" baseline="0" dirty="0" smtClean="0"/>
              <a:t> </a:t>
            </a:r>
            <a:r>
              <a:rPr lang="en-CA" baseline="0" dirty="0" smtClean="0"/>
              <a:t>files, and not on the older .</a:t>
            </a:r>
            <a:r>
              <a:rPr lang="en-CA" baseline="0" dirty="0" err="1" smtClean="0"/>
              <a:t>ppt</a:t>
            </a:r>
            <a:r>
              <a:rPr lang="en-CA" baseline="0" dirty="0" smtClean="0"/>
              <a:t> files. If you have a *.</a:t>
            </a:r>
            <a:r>
              <a:rPr lang="en-CA" baseline="0" dirty="0" err="1" smtClean="0"/>
              <a:t>ppt</a:t>
            </a:r>
            <a:r>
              <a:rPr lang="en-CA" baseline="0" dirty="0" smtClean="0"/>
              <a:t> file, do a File &gt; Save as Type: PowerPoint Presentation (</a:t>
            </a:r>
            <a:r>
              <a:rPr lang="en-CA" b="1" baseline="0" dirty="0" smtClean="0"/>
              <a:t>*.</a:t>
            </a:r>
            <a:r>
              <a:rPr lang="en-CA" b="1" baseline="0" dirty="0" err="1" smtClean="0"/>
              <a:t>pptx</a:t>
            </a:r>
            <a:r>
              <a:rPr lang="en-CA" baseline="0" dirty="0" smtClean="0"/>
              <a:t>). </a:t>
            </a:r>
            <a:endParaRPr lang="en-CA" dirty="0" smtClean="0"/>
          </a:p>
          <a:p>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14</a:t>
            </a:fld>
            <a:endParaRPr lang="en-CA" dirty="0"/>
          </a:p>
        </p:txBody>
      </p:sp>
    </p:spTree>
    <p:extLst>
      <p:ext uri="{BB962C8B-B14F-4D97-AF65-F5344CB8AC3E}">
        <p14:creationId xmlns:p14="http://schemas.microsoft.com/office/powerpoint/2010/main" val="5200235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smtClean="0"/>
              <a:t>To run the Accessibility Checker, Click on</a:t>
            </a:r>
            <a:r>
              <a:rPr lang="en-CA" baseline="0" dirty="0" smtClean="0"/>
              <a:t> </a:t>
            </a:r>
            <a:r>
              <a:rPr lang="en-CA" b="1" baseline="0" dirty="0" smtClean="0"/>
              <a:t>File</a:t>
            </a:r>
            <a:r>
              <a:rPr lang="en-CA" baseline="0" dirty="0" smtClean="0"/>
              <a:t> &gt; </a:t>
            </a:r>
            <a:r>
              <a:rPr lang="en-CA" b="1" baseline="0" dirty="0" smtClean="0"/>
              <a:t>Info </a:t>
            </a:r>
            <a:endParaRPr lang="en-CA" b="1" dirty="0"/>
          </a:p>
        </p:txBody>
      </p:sp>
      <p:sp>
        <p:nvSpPr>
          <p:cNvPr id="4" name="Slide Number Placeholder 3"/>
          <p:cNvSpPr>
            <a:spLocks noGrp="1"/>
          </p:cNvSpPr>
          <p:nvPr>
            <p:ph type="sldNum" sz="quarter" idx="10"/>
          </p:nvPr>
        </p:nvSpPr>
        <p:spPr/>
        <p:txBody>
          <a:bodyPr/>
          <a:lstStyle/>
          <a:p>
            <a:fld id="{76264EFC-00A9-4297-851C-180A89F99AAD}" type="slidenum">
              <a:rPr lang="en-CA" smtClean="0"/>
              <a:t>15</a:t>
            </a:fld>
            <a:endParaRPr lang="en-CA" dirty="0"/>
          </a:p>
        </p:txBody>
      </p:sp>
    </p:spTree>
    <p:extLst>
      <p:ext uri="{BB962C8B-B14F-4D97-AF65-F5344CB8AC3E}">
        <p14:creationId xmlns:p14="http://schemas.microsoft.com/office/powerpoint/2010/main" val="3895216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smtClean="0"/>
              <a:t>Click </a:t>
            </a:r>
            <a:r>
              <a:rPr lang="en-CA" b="1" dirty="0" smtClean="0"/>
              <a:t>Check</a:t>
            </a:r>
            <a:r>
              <a:rPr lang="en-CA" b="1" baseline="0" dirty="0" smtClean="0"/>
              <a:t> for Issue</a:t>
            </a:r>
            <a:r>
              <a:rPr lang="en-CA" baseline="0" dirty="0" smtClean="0"/>
              <a:t>s &gt; </a:t>
            </a:r>
            <a:r>
              <a:rPr lang="en-CA" b="1" baseline="0" dirty="0" smtClean="0"/>
              <a:t>Check Accessibility</a:t>
            </a:r>
            <a:endParaRPr lang="en-CA" b="1" dirty="0"/>
          </a:p>
        </p:txBody>
      </p:sp>
      <p:sp>
        <p:nvSpPr>
          <p:cNvPr id="4" name="Slide Number Placeholder 3"/>
          <p:cNvSpPr>
            <a:spLocks noGrp="1"/>
          </p:cNvSpPr>
          <p:nvPr>
            <p:ph type="sldNum" sz="quarter" idx="10"/>
          </p:nvPr>
        </p:nvSpPr>
        <p:spPr/>
        <p:txBody>
          <a:bodyPr/>
          <a:lstStyle/>
          <a:p>
            <a:fld id="{76264EFC-00A9-4297-851C-180A89F99AAD}" type="slidenum">
              <a:rPr lang="en-CA" smtClean="0"/>
              <a:t>16</a:t>
            </a:fld>
            <a:endParaRPr lang="en-CA" dirty="0"/>
          </a:p>
        </p:txBody>
      </p:sp>
    </p:spTree>
    <p:extLst>
      <p:ext uri="{BB962C8B-B14F-4D97-AF65-F5344CB8AC3E}">
        <p14:creationId xmlns:p14="http://schemas.microsoft.com/office/powerpoint/2010/main" val="336978928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t>Accessibility Checker will report accessibility problems in your document,</a:t>
            </a:r>
            <a:r>
              <a:rPr lang="en-CA" baseline="0" dirty="0" smtClean="0"/>
              <a:t> give you an opportunity to fix them before you publish. </a:t>
            </a:r>
            <a:endParaRPr lang="en-CA" dirty="0" smtClean="0"/>
          </a:p>
          <a:p>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17</a:t>
            </a:fld>
            <a:endParaRPr lang="en-CA" dirty="0"/>
          </a:p>
        </p:txBody>
      </p:sp>
    </p:spTree>
    <p:extLst>
      <p:ext uri="{BB962C8B-B14F-4D97-AF65-F5344CB8AC3E}">
        <p14:creationId xmlns:p14="http://schemas.microsoft.com/office/powerpoint/2010/main" val="149500791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b="1" dirty="0" smtClean="0"/>
              <a:t>Step 8 – Save as</a:t>
            </a:r>
            <a:r>
              <a:rPr lang="en-CA" b="1" baseline="0" dirty="0" smtClean="0"/>
              <a:t> PDF </a:t>
            </a:r>
          </a:p>
          <a:p>
            <a:endParaRPr lang="en-CA" baseline="0" dirty="0" smtClean="0"/>
          </a:p>
          <a:p>
            <a:r>
              <a:rPr lang="en-CA" baseline="0" dirty="0" smtClean="0"/>
              <a:t>Your presentation is now ready to be converted to a PDF (If you want). </a:t>
            </a:r>
          </a:p>
          <a:p>
            <a:endParaRPr lang="en-CA" baseline="0" dirty="0" smtClean="0"/>
          </a:p>
          <a:p>
            <a:r>
              <a:rPr lang="en-CA" b="1" baseline="0" dirty="0" smtClean="0"/>
              <a:t>Click File </a:t>
            </a:r>
            <a:r>
              <a:rPr lang="en-CA" baseline="0" dirty="0" smtClean="0"/>
              <a:t>&gt; </a:t>
            </a:r>
            <a:r>
              <a:rPr lang="en-CA" b="1" baseline="0" dirty="0" smtClean="0"/>
              <a:t>Save As</a:t>
            </a:r>
            <a:r>
              <a:rPr lang="en-CA" baseline="0" dirty="0" smtClean="0"/>
              <a:t>. In the “Save as Type” drop-down Select </a:t>
            </a:r>
            <a:r>
              <a:rPr lang="en-CA" b="1" baseline="0" dirty="0" smtClean="0"/>
              <a:t>“PDF (*.pdf)”. </a:t>
            </a:r>
            <a:r>
              <a:rPr lang="en-CA" baseline="0" dirty="0" smtClean="0"/>
              <a:t>This is a new feature for PowerPoint 2010, and this is the best way to convert your presentation to a PDF. </a:t>
            </a:r>
          </a:p>
          <a:p>
            <a:endParaRPr lang="en-CA" baseline="0" dirty="0" smtClean="0"/>
          </a:p>
          <a:p>
            <a:r>
              <a:rPr lang="en-CA" baseline="0" dirty="0" smtClean="0"/>
              <a:t>Next click the </a:t>
            </a:r>
            <a:r>
              <a:rPr lang="en-CA" b="1" baseline="0" dirty="0" smtClean="0"/>
              <a:t>Save</a:t>
            </a:r>
            <a:r>
              <a:rPr lang="en-CA" baseline="0" dirty="0" smtClean="0"/>
              <a:t> button, and you’re done – </a:t>
            </a:r>
            <a:r>
              <a:rPr lang="en-CA" b="1" baseline="0" dirty="0" smtClean="0"/>
              <a:t>you have created an accessible PDF </a:t>
            </a:r>
            <a:endParaRPr lang="en-CA" b="1" dirty="0"/>
          </a:p>
        </p:txBody>
      </p:sp>
      <p:sp>
        <p:nvSpPr>
          <p:cNvPr id="4" name="Slide Number Placeholder 3"/>
          <p:cNvSpPr>
            <a:spLocks noGrp="1"/>
          </p:cNvSpPr>
          <p:nvPr>
            <p:ph type="sldNum" sz="quarter" idx="10"/>
          </p:nvPr>
        </p:nvSpPr>
        <p:spPr/>
        <p:txBody>
          <a:bodyPr/>
          <a:lstStyle/>
          <a:p>
            <a:fld id="{76264EFC-00A9-4297-851C-180A89F99AAD}" type="slidenum">
              <a:rPr lang="en-CA" smtClean="0"/>
              <a:t>18</a:t>
            </a:fld>
            <a:endParaRPr lang="en-CA" dirty="0"/>
          </a:p>
        </p:txBody>
      </p:sp>
    </p:spTree>
    <p:extLst>
      <p:ext uri="{BB962C8B-B14F-4D97-AF65-F5344CB8AC3E}">
        <p14:creationId xmlns:p14="http://schemas.microsoft.com/office/powerpoint/2010/main" val="3376612641"/>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19</a:t>
            </a:fld>
            <a:endParaRPr lang="en-CA" dirty="0"/>
          </a:p>
        </p:txBody>
      </p:sp>
    </p:spTree>
    <p:extLst>
      <p:ext uri="{BB962C8B-B14F-4D97-AF65-F5344CB8AC3E}">
        <p14:creationId xmlns:p14="http://schemas.microsoft.com/office/powerpoint/2010/main" val="42185594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2</a:t>
            </a:fld>
            <a:endParaRPr lang="en-CA" dirty="0"/>
          </a:p>
        </p:txBody>
      </p:sp>
    </p:spTree>
    <p:extLst>
      <p:ext uri="{BB962C8B-B14F-4D97-AF65-F5344CB8AC3E}">
        <p14:creationId xmlns:p14="http://schemas.microsoft.com/office/powerpoint/2010/main" val="64454348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sz="1600" b="1" dirty="0" smtClean="0">
                <a:solidFill>
                  <a:schemeClr val="bg1"/>
                </a:solidFill>
              </a:rPr>
              <a:t>Step 1 – Providing Alternative Text for Images </a:t>
            </a:r>
          </a:p>
          <a:p>
            <a:endParaRPr lang="en-CA" sz="1050" b="1" dirty="0" smtClean="0">
              <a:solidFill>
                <a:schemeClr val="bg1"/>
              </a:solidFill>
            </a:endParaRPr>
          </a:p>
          <a:p>
            <a:r>
              <a:rPr lang="en-CA" dirty="0" smtClean="0">
                <a:solidFill>
                  <a:schemeClr val="bg1"/>
                </a:solidFill>
              </a:rPr>
              <a:t>PowerPoint presentations usually contain images. These images should be given alternative text (alt text), to be read by screen readers such as JAWS. This alt txt will remain intact if the document is saved as a Word document or a PDF. For more information on this topic, visit out </a:t>
            </a:r>
            <a:r>
              <a:rPr lang="en-CA" u="sng" dirty="0" smtClean="0">
                <a:solidFill>
                  <a:schemeClr val="bg1"/>
                </a:solidFill>
              </a:rPr>
              <a:t>AT Accessibility community</a:t>
            </a:r>
            <a:r>
              <a:rPr lang="en-CA" dirty="0" smtClean="0">
                <a:solidFill>
                  <a:schemeClr val="bg1"/>
                </a:solidFill>
              </a:rPr>
              <a:t> and see out wiki on </a:t>
            </a:r>
            <a:r>
              <a:rPr lang="en-CA" u="sng" dirty="0" smtClean="0">
                <a:solidFill>
                  <a:schemeClr val="bg1"/>
                </a:solidFill>
              </a:rPr>
              <a:t>Alt Text Best practices  </a:t>
            </a:r>
          </a:p>
          <a:p>
            <a:endParaRPr lang="en-CA" b="1" u="sng" dirty="0" smtClean="0">
              <a:solidFill>
                <a:schemeClr val="bg1"/>
              </a:solidFill>
            </a:endParaRPr>
          </a:p>
          <a:p>
            <a:r>
              <a:rPr lang="en-CA" b="1" dirty="0" smtClean="0">
                <a:solidFill>
                  <a:schemeClr val="bg1"/>
                </a:solidFill>
              </a:rPr>
              <a:t>Note: </a:t>
            </a:r>
            <a:r>
              <a:rPr lang="en-CA" dirty="0" smtClean="0">
                <a:solidFill>
                  <a:schemeClr val="bg1"/>
                </a:solidFill>
              </a:rPr>
              <a:t>If the image is decorative (like a border or separator line) and carries no meaning, do not enter any alt text – and JAWS will ignore the image. (In Microsoft word, images are never ignored – so always enter alt text in Word) </a:t>
            </a:r>
          </a:p>
          <a:p>
            <a:endParaRPr lang="en-CA" b="1" dirty="0" smtClean="0">
              <a:solidFill>
                <a:schemeClr val="bg1"/>
              </a:solidFill>
            </a:endParaRPr>
          </a:p>
          <a:p>
            <a:r>
              <a:rPr lang="en-CA" dirty="0" smtClean="0">
                <a:solidFill>
                  <a:schemeClr val="bg1"/>
                </a:solidFill>
              </a:rPr>
              <a:t>To add alt text to an image, right-click on the image and select </a:t>
            </a:r>
            <a:r>
              <a:rPr lang="en-CA" b="1" dirty="0" smtClean="0">
                <a:solidFill>
                  <a:schemeClr val="bg1"/>
                </a:solidFill>
              </a:rPr>
              <a:t>Format Picture </a:t>
            </a:r>
          </a:p>
          <a:p>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3</a:t>
            </a:fld>
            <a:endParaRPr lang="en-CA" dirty="0"/>
          </a:p>
        </p:txBody>
      </p:sp>
    </p:spTree>
    <p:extLst>
      <p:ext uri="{BB962C8B-B14F-4D97-AF65-F5344CB8AC3E}">
        <p14:creationId xmlns:p14="http://schemas.microsoft.com/office/powerpoint/2010/main" val="42734726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dirty="0" smtClean="0">
                <a:solidFill>
                  <a:schemeClr val="bg1"/>
                </a:solidFill>
              </a:rPr>
              <a:t>The Format Picture window will open. </a:t>
            </a:r>
            <a:r>
              <a:rPr lang="en-CA" b="1" dirty="0" smtClean="0">
                <a:solidFill>
                  <a:schemeClr val="bg1"/>
                </a:solidFill>
              </a:rPr>
              <a:t>Enter a Description only</a:t>
            </a:r>
            <a:r>
              <a:rPr lang="en-CA" dirty="0" smtClean="0">
                <a:solidFill>
                  <a:schemeClr val="bg1"/>
                </a:solidFill>
              </a:rPr>
              <a:t>. Don’t bother to enter a Title – it won’t be read by JAWS during the PowerPoint presentation, and wont be carried forward if converted to a PDF. (In Microsoft Word it’s the opposite – always enter the Title in Word, because the Description won’t be carried forward to a PDF </a:t>
            </a:r>
            <a:endParaRPr lang="en-CA" sz="1100" dirty="0" smtClean="0">
              <a:solidFill>
                <a:schemeClr val="bg1"/>
              </a:solidFill>
            </a:endParaRPr>
          </a:p>
          <a:p>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4</a:t>
            </a:fld>
            <a:endParaRPr lang="en-CA" dirty="0"/>
          </a:p>
        </p:txBody>
      </p:sp>
    </p:spTree>
    <p:extLst>
      <p:ext uri="{BB962C8B-B14F-4D97-AF65-F5344CB8AC3E}">
        <p14:creationId xmlns:p14="http://schemas.microsoft.com/office/powerpoint/2010/main" val="97450188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sz="1600" b="1" dirty="0" smtClean="0">
                <a:solidFill>
                  <a:schemeClr val="bg1"/>
                </a:solidFill>
              </a:rPr>
              <a:t>Step 2 – Fix Reading Order </a:t>
            </a:r>
          </a:p>
          <a:p>
            <a:endParaRPr lang="en-CA" sz="1050" b="1" dirty="0" smtClean="0">
              <a:solidFill>
                <a:schemeClr val="bg1"/>
              </a:solidFill>
            </a:endParaRPr>
          </a:p>
          <a:p>
            <a:r>
              <a:rPr lang="en-CA" dirty="0" smtClean="0">
                <a:solidFill>
                  <a:schemeClr val="bg1"/>
                </a:solidFill>
              </a:rPr>
              <a:t>A screen reader (like JAWS) will read aloud each object on a slide, </a:t>
            </a:r>
            <a:r>
              <a:rPr lang="en-CA" b="1" dirty="0" smtClean="0">
                <a:solidFill>
                  <a:schemeClr val="bg1"/>
                </a:solidFill>
              </a:rPr>
              <a:t>in the order in which they were originally placed on the slide</a:t>
            </a:r>
            <a:r>
              <a:rPr lang="en-CA" dirty="0" smtClean="0">
                <a:solidFill>
                  <a:schemeClr val="bg1"/>
                </a:solidFill>
              </a:rPr>
              <a:t>, not the order in which they appear in the slide. </a:t>
            </a:r>
          </a:p>
          <a:p>
            <a:endParaRPr lang="en-CA" dirty="0" smtClean="0">
              <a:solidFill>
                <a:schemeClr val="bg1"/>
              </a:solidFill>
            </a:endParaRPr>
          </a:p>
          <a:p>
            <a:r>
              <a:rPr lang="en-CA" sz="1400" b="1" dirty="0" smtClean="0">
                <a:solidFill>
                  <a:schemeClr val="bg1"/>
                </a:solidFill>
              </a:rPr>
              <a:t>Text Reading Order</a:t>
            </a:r>
          </a:p>
          <a:p>
            <a:r>
              <a:rPr lang="en-CA" dirty="0" smtClean="0">
                <a:solidFill>
                  <a:schemeClr val="bg1"/>
                </a:solidFill>
              </a:rPr>
              <a:t>Make sure to check that all objects on the slide are in a logical reading order. There are a couple of ways to do this: </a:t>
            </a:r>
          </a:p>
          <a:p>
            <a:endParaRPr lang="en-CA" dirty="0" smtClean="0">
              <a:solidFill>
                <a:schemeClr val="bg1"/>
              </a:solidFill>
            </a:endParaRPr>
          </a:p>
          <a:p>
            <a:pPr marL="285750" indent="-285750">
              <a:buFont typeface="Arial" panose="020B0604020202020204" pitchFamily="34" charset="0"/>
              <a:buChar char="•"/>
            </a:pPr>
            <a:r>
              <a:rPr lang="en-CA" dirty="0" smtClean="0">
                <a:solidFill>
                  <a:schemeClr val="bg1"/>
                </a:solidFill>
              </a:rPr>
              <a:t>Check on a black spot in the slide, and then press the Tab Key repeatedly. Each time you press the Tab key, an object will be highlighted (see the image below). Tabbing through the objects will highlight each one in the order that it will be read. </a:t>
            </a:r>
          </a:p>
          <a:p>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5</a:t>
            </a:fld>
            <a:endParaRPr lang="en-CA" dirty="0"/>
          </a:p>
        </p:txBody>
      </p:sp>
    </p:spTree>
    <p:extLst>
      <p:ext uri="{BB962C8B-B14F-4D97-AF65-F5344CB8AC3E}">
        <p14:creationId xmlns:p14="http://schemas.microsoft.com/office/powerpoint/2010/main" val="33453300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smtClean="0">
                <a:solidFill>
                  <a:schemeClr val="bg1"/>
                </a:solidFill>
              </a:rPr>
              <a:t>OR…</a:t>
            </a:r>
            <a:endParaRPr lang="en-CA" sz="1050" b="1" dirty="0" smtClean="0">
              <a:solidFill>
                <a:schemeClr val="bg1"/>
              </a:solidFill>
            </a:endParaRPr>
          </a:p>
          <a:p>
            <a:pPr marL="285750" indent="-285750">
              <a:buFont typeface="Arial" panose="020B0604020202020204" pitchFamily="34" charset="0"/>
              <a:buChar char="•"/>
            </a:pPr>
            <a:r>
              <a:rPr lang="en-CA" dirty="0" smtClean="0">
                <a:solidFill>
                  <a:schemeClr val="bg1"/>
                </a:solidFill>
              </a:rPr>
              <a:t>Use the selection Pane (new for PowerPoint 2010). See bellow for details. </a:t>
            </a:r>
          </a:p>
          <a:p>
            <a:endParaRPr lang="en-CA" dirty="0" smtClean="0">
              <a:solidFill>
                <a:schemeClr val="bg1"/>
              </a:solidFill>
            </a:endParaRPr>
          </a:p>
          <a:p>
            <a:r>
              <a:rPr lang="en-CA" b="1" dirty="0" smtClean="0">
                <a:solidFill>
                  <a:schemeClr val="bg1"/>
                </a:solidFill>
              </a:rPr>
              <a:t>Change Reading Order</a:t>
            </a:r>
          </a:p>
          <a:p>
            <a:r>
              <a:rPr lang="en-CA" dirty="0" smtClean="0">
                <a:solidFill>
                  <a:schemeClr val="bg1"/>
                </a:solidFill>
              </a:rPr>
              <a:t>In previous versions of PowerPoint, the only way to re-order objects on a slide was to open another PowerPoint presentation, copy all the objects over, and copy them back in the proper order. </a:t>
            </a:r>
          </a:p>
          <a:p>
            <a:endParaRPr lang="en-CA" dirty="0" smtClean="0">
              <a:solidFill>
                <a:schemeClr val="bg1"/>
              </a:solidFill>
            </a:endParaRPr>
          </a:p>
          <a:p>
            <a:r>
              <a:rPr lang="en-CA" dirty="0" smtClean="0">
                <a:solidFill>
                  <a:schemeClr val="bg1"/>
                </a:solidFill>
              </a:rPr>
              <a:t>To check the order in which your slide content will be read back, do the following: </a:t>
            </a:r>
          </a:p>
          <a:p>
            <a:endParaRPr lang="en-CA" dirty="0" smtClean="0">
              <a:solidFill>
                <a:schemeClr val="bg1"/>
              </a:solidFill>
            </a:endParaRPr>
          </a:p>
          <a:p>
            <a:pPr marL="342900" indent="-342900">
              <a:buAutoNum type="arabicPeriod"/>
            </a:pPr>
            <a:r>
              <a:rPr lang="en-CA" dirty="0" smtClean="0">
                <a:solidFill>
                  <a:schemeClr val="bg1"/>
                </a:solidFill>
              </a:rPr>
              <a:t>On the home tab, in the Drawing </a:t>
            </a:r>
          </a:p>
          <a:p>
            <a:r>
              <a:rPr lang="en-CA" dirty="0" smtClean="0">
                <a:solidFill>
                  <a:schemeClr val="bg1"/>
                </a:solidFill>
              </a:rPr>
              <a:t>group, click Arrange and then choose</a:t>
            </a:r>
          </a:p>
          <a:p>
            <a:r>
              <a:rPr lang="en-CA" dirty="0" smtClean="0">
                <a:solidFill>
                  <a:schemeClr val="bg1"/>
                </a:solidFill>
              </a:rPr>
              <a:t>Selection Pane. </a:t>
            </a:r>
          </a:p>
          <a:p>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6</a:t>
            </a:fld>
            <a:endParaRPr lang="en-CA" dirty="0"/>
          </a:p>
        </p:txBody>
      </p:sp>
    </p:spTree>
    <p:extLst>
      <p:ext uri="{BB962C8B-B14F-4D97-AF65-F5344CB8AC3E}">
        <p14:creationId xmlns:p14="http://schemas.microsoft.com/office/powerpoint/2010/main" val="290447750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dirty="0" smtClean="0"/>
              <a:t>2. The Selection</a:t>
            </a:r>
            <a:r>
              <a:rPr lang="en-CA" baseline="0" dirty="0" smtClean="0"/>
              <a:t> Pane lists the object on the slide. Objects will be read back beginning with the bottom list item and ending with the tip list item. </a:t>
            </a:r>
            <a:r>
              <a:rPr lang="en-CA" baseline="0" dirty="0" err="1" smtClean="0"/>
              <a:t>Cirrect</a:t>
            </a:r>
            <a:r>
              <a:rPr lang="en-CA" baseline="0" dirty="0" smtClean="0"/>
              <a:t> any out of order items using the Re-order arrows on the bottom of the pane. </a:t>
            </a:r>
          </a:p>
          <a:p>
            <a:endParaRPr lang="en-CA" baseline="0" dirty="0" smtClean="0"/>
          </a:p>
          <a:p>
            <a:r>
              <a:rPr lang="en-CA" b="1" baseline="0" dirty="0" smtClean="0"/>
              <a:t>Note:</a:t>
            </a:r>
            <a:r>
              <a:rPr lang="en-CA" baseline="0" dirty="0" smtClean="0"/>
              <a:t> the </a:t>
            </a:r>
            <a:r>
              <a:rPr lang="en-CA" b="1" baseline="0" dirty="0" smtClean="0"/>
              <a:t>bottom object </a:t>
            </a:r>
            <a:r>
              <a:rPr lang="en-CA" baseline="0" dirty="0" smtClean="0"/>
              <a:t>on the Selection Pane will be read first. </a:t>
            </a:r>
            <a:endParaRPr lang="en-CA" dirty="0"/>
          </a:p>
        </p:txBody>
      </p:sp>
      <p:sp>
        <p:nvSpPr>
          <p:cNvPr id="4" name="Slide Number Placeholder 3"/>
          <p:cNvSpPr>
            <a:spLocks noGrp="1"/>
          </p:cNvSpPr>
          <p:nvPr>
            <p:ph type="sldNum" sz="quarter" idx="10"/>
          </p:nvPr>
        </p:nvSpPr>
        <p:spPr/>
        <p:txBody>
          <a:bodyPr/>
          <a:lstStyle/>
          <a:p>
            <a:fld id="{76264EFC-00A9-4297-851C-180A89F99AAD}" type="slidenum">
              <a:rPr lang="en-CA" smtClean="0"/>
              <a:t>7</a:t>
            </a:fld>
            <a:endParaRPr lang="en-CA" dirty="0"/>
          </a:p>
        </p:txBody>
      </p:sp>
    </p:spTree>
    <p:extLst>
      <p:ext uri="{BB962C8B-B14F-4D97-AF65-F5344CB8AC3E}">
        <p14:creationId xmlns:p14="http://schemas.microsoft.com/office/powerpoint/2010/main" val="52648683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sz="1600" b="1" dirty="0" smtClean="0"/>
              <a:t>Step 3 – Include Captions</a:t>
            </a:r>
            <a:r>
              <a:rPr lang="en-CA" sz="1600" b="1" baseline="0" dirty="0" smtClean="0"/>
              <a:t> for any Audio or Video</a:t>
            </a:r>
          </a:p>
          <a:p>
            <a:endParaRPr lang="en-CA" sz="1600" b="1" baseline="0" dirty="0" smtClean="0"/>
          </a:p>
          <a:p>
            <a:r>
              <a:rPr lang="en-CA" sz="1600" b="0" baseline="0" dirty="0" smtClean="0"/>
              <a:t>If your presentation includes audio or video, be sure to include captions or a transcript. Whenever information can’t be made accessible an accessible alternative should be provided. </a:t>
            </a:r>
          </a:p>
        </p:txBody>
      </p:sp>
      <p:sp>
        <p:nvSpPr>
          <p:cNvPr id="4" name="Slide Number Placeholder 3"/>
          <p:cNvSpPr>
            <a:spLocks noGrp="1"/>
          </p:cNvSpPr>
          <p:nvPr>
            <p:ph type="sldNum" sz="quarter" idx="10"/>
          </p:nvPr>
        </p:nvSpPr>
        <p:spPr/>
        <p:txBody>
          <a:bodyPr/>
          <a:lstStyle/>
          <a:p>
            <a:fld id="{76264EFC-00A9-4297-851C-180A89F99AAD}" type="slidenum">
              <a:rPr lang="en-CA" smtClean="0"/>
              <a:t>8</a:t>
            </a:fld>
            <a:endParaRPr lang="en-CA" dirty="0"/>
          </a:p>
        </p:txBody>
      </p:sp>
    </p:spTree>
    <p:extLst>
      <p:ext uri="{BB962C8B-B14F-4D97-AF65-F5344CB8AC3E}">
        <p14:creationId xmlns:p14="http://schemas.microsoft.com/office/powerpoint/2010/main" val="177051686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1000" y="685800"/>
            <a:ext cx="6096000" cy="3429000"/>
          </a:xfrm>
        </p:spPr>
      </p:sp>
      <p:sp>
        <p:nvSpPr>
          <p:cNvPr id="3" name="Notes Placeholder 2"/>
          <p:cNvSpPr>
            <a:spLocks noGrp="1"/>
          </p:cNvSpPr>
          <p:nvPr>
            <p:ph type="body" idx="1"/>
          </p:nvPr>
        </p:nvSpPr>
        <p:spPr/>
        <p:txBody>
          <a:bodyPr/>
          <a:lstStyle/>
          <a:p>
            <a:r>
              <a:rPr lang="en-CA" b="1" dirty="0" smtClean="0"/>
              <a:t>Step 4 – Data Tables</a:t>
            </a:r>
            <a:r>
              <a:rPr lang="en-CA" b="1" baseline="0" dirty="0" smtClean="0"/>
              <a:t> </a:t>
            </a:r>
          </a:p>
          <a:p>
            <a:endParaRPr lang="en-CA" baseline="0" dirty="0" smtClean="0"/>
          </a:p>
          <a:p>
            <a:r>
              <a:rPr lang="en-CA" baseline="0" dirty="0" smtClean="0"/>
              <a:t>In HTML, there are ways to define row headings and column headings so that JAWS user can navigate the table more easily. PowerPoint has various themes to make tables look attractive, but it doesn’t tell JAWS which rows or columns are headings. For this reason we recommend that you either: </a:t>
            </a:r>
          </a:p>
          <a:p>
            <a:endParaRPr lang="en-CA" baseline="0" dirty="0" smtClean="0"/>
          </a:p>
          <a:p>
            <a:pPr marL="228600" indent="-228600">
              <a:buAutoNum type="alphaLcParenR"/>
            </a:pPr>
            <a:r>
              <a:rPr lang="en-CA" baseline="0" dirty="0" smtClean="0"/>
              <a:t>Keep your data table short so it’s easy to navigate </a:t>
            </a:r>
          </a:p>
          <a:p>
            <a:pPr marL="0" indent="0">
              <a:buNone/>
            </a:pPr>
            <a:endParaRPr lang="en-CA" baseline="0" dirty="0" smtClean="0"/>
          </a:p>
          <a:p>
            <a:pPr marL="0" indent="0">
              <a:buNone/>
            </a:pPr>
            <a:r>
              <a:rPr lang="en-CA" baseline="0" dirty="0" smtClean="0"/>
              <a:t>OR</a:t>
            </a:r>
          </a:p>
          <a:p>
            <a:pPr marL="0" indent="0">
              <a:buNone/>
            </a:pPr>
            <a:endParaRPr lang="en-CA" baseline="0" dirty="0" smtClean="0"/>
          </a:p>
          <a:p>
            <a:pPr rtl="0" eaLnBrk="1" fontAlgn="t" latinLnBrk="0" hangingPunct="1"/>
            <a:r>
              <a:rPr lang="en-CA" baseline="0" dirty="0" smtClean="0"/>
              <a:t>b) Insert an image of the data table, and add descriptive (but short) alt text to the image. </a:t>
            </a:r>
            <a:endParaRPr lang="en-CA" sz="1200" b="0" i="0" u="none" strike="noStrike" kern="1200" dirty="0" smtClean="0">
              <a:solidFill>
                <a:schemeClr val="tx1"/>
              </a:solidFill>
              <a:effectLst/>
              <a:latin typeface="+mn-lt"/>
              <a:ea typeface="+mn-ea"/>
              <a:cs typeface="+mn-cs"/>
            </a:endParaRPr>
          </a:p>
          <a:p>
            <a:pPr rtl="0" eaLnBrk="1" fontAlgn="t" latinLnBrk="0" hangingPunct="1"/>
            <a:r>
              <a:rPr lang="en-CA" sz="1200" b="1" i="0" u="none" strike="noStrike" kern="1200" dirty="0" smtClean="0">
                <a:solidFill>
                  <a:schemeClr val="tx1"/>
                </a:solidFill>
                <a:effectLst/>
                <a:latin typeface="+mn-lt"/>
                <a:ea typeface="+mn-ea"/>
                <a:cs typeface="+mn-cs"/>
              </a:rPr>
              <a:t>Jan </a:t>
            </a:r>
            <a:endParaRPr lang="en-CA" sz="1200" b="0" i="0" u="none" strike="noStrike" kern="1200" dirty="0" smtClean="0">
              <a:solidFill>
                <a:schemeClr val="tx1"/>
              </a:solidFill>
              <a:effectLst/>
              <a:latin typeface="+mn-lt"/>
              <a:ea typeface="+mn-ea"/>
              <a:cs typeface="+mn-cs"/>
            </a:endParaRPr>
          </a:p>
          <a:p>
            <a:pPr rtl="0" eaLnBrk="1" fontAlgn="t" latinLnBrk="0" hangingPunct="1"/>
            <a:r>
              <a:rPr lang="en-CA" sz="1200" b="1" i="0" u="none" strike="noStrike" kern="1200" dirty="0" smtClean="0">
                <a:solidFill>
                  <a:schemeClr val="tx1"/>
                </a:solidFill>
                <a:effectLst/>
                <a:latin typeface="+mn-lt"/>
                <a:ea typeface="+mn-ea"/>
                <a:cs typeface="+mn-cs"/>
              </a:rPr>
              <a:t>Feb </a:t>
            </a:r>
            <a:endParaRPr lang="en-CA" sz="1200" b="0" i="0" u="none" strike="noStrike" kern="1200" dirty="0" smtClean="0">
              <a:solidFill>
                <a:schemeClr val="tx1"/>
              </a:solidFill>
              <a:effectLst/>
              <a:latin typeface="+mn-lt"/>
              <a:ea typeface="+mn-ea"/>
              <a:cs typeface="+mn-cs"/>
            </a:endParaRPr>
          </a:p>
          <a:p>
            <a:pPr rtl="0" eaLnBrk="1" fontAlgn="t" latinLnBrk="0" hangingPunct="1"/>
            <a:r>
              <a:rPr lang="en-CA" sz="1200" b="1" i="0" u="none" strike="noStrike" kern="1200" dirty="0" smtClean="0">
                <a:solidFill>
                  <a:schemeClr val="tx1"/>
                </a:solidFill>
                <a:effectLst/>
                <a:latin typeface="+mn-lt"/>
                <a:ea typeface="+mn-ea"/>
                <a:cs typeface="+mn-cs"/>
              </a:rPr>
              <a:t>Mar</a:t>
            </a:r>
            <a:endParaRPr lang="en-CA" sz="1200" b="0" i="0" u="none" strike="noStrike" kern="1200" dirty="0" smtClean="0">
              <a:solidFill>
                <a:schemeClr val="tx1"/>
              </a:solidFill>
              <a:effectLst/>
              <a:latin typeface="+mn-lt"/>
              <a:ea typeface="+mn-ea"/>
              <a:cs typeface="+mn-cs"/>
            </a:endParaRPr>
          </a:p>
          <a:p>
            <a:pPr rtl="0" eaLnBrk="1" fontAlgn="t" latinLnBrk="0" hangingPunct="1"/>
            <a:r>
              <a:rPr lang="en-CA" sz="1200" b="0" i="0" u="none" strike="noStrike" kern="1200" dirty="0" smtClean="0">
                <a:solidFill>
                  <a:schemeClr val="tx1"/>
                </a:solidFill>
                <a:effectLst/>
                <a:latin typeface="+mn-lt"/>
                <a:ea typeface="+mn-ea"/>
                <a:cs typeface="+mn-cs"/>
              </a:rPr>
              <a:t>2009</a:t>
            </a:r>
          </a:p>
          <a:p>
            <a:pPr rtl="0" eaLnBrk="1" fontAlgn="t" latinLnBrk="0" hangingPunct="1"/>
            <a:r>
              <a:rPr lang="en-CA" sz="1200" b="0" i="0" u="none" strike="noStrike" kern="1200" dirty="0" smtClean="0">
                <a:solidFill>
                  <a:schemeClr val="tx1"/>
                </a:solidFill>
                <a:effectLst/>
                <a:latin typeface="+mn-lt"/>
                <a:ea typeface="+mn-ea"/>
                <a:cs typeface="+mn-cs"/>
              </a:rPr>
              <a:t>$n</a:t>
            </a:r>
          </a:p>
          <a:p>
            <a:pPr rtl="0" eaLnBrk="1" fontAlgn="auto" latinLnBrk="0" hangingPunct="1"/>
            <a:r>
              <a:rPr lang="en-CA" sz="1200" b="0" i="0" u="none" strike="noStrike" kern="1200" dirty="0" smtClean="0">
                <a:solidFill>
                  <a:schemeClr val="tx1"/>
                </a:solidFill>
                <a:effectLst/>
                <a:latin typeface="+mn-lt"/>
                <a:ea typeface="+mn-ea"/>
                <a:cs typeface="+mn-cs"/>
              </a:rPr>
              <a:t>$n</a:t>
            </a:r>
          </a:p>
          <a:p>
            <a:pPr rtl="0" eaLnBrk="1" fontAlgn="auto" latinLnBrk="0" hangingPunct="1"/>
            <a:r>
              <a:rPr lang="en-CA" sz="1200" b="0" i="0" u="none" strike="noStrike" kern="1200" dirty="0" smtClean="0">
                <a:solidFill>
                  <a:schemeClr val="tx1"/>
                </a:solidFill>
                <a:effectLst/>
                <a:latin typeface="+mn-lt"/>
                <a:ea typeface="+mn-ea"/>
                <a:cs typeface="+mn-cs"/>
              </a:rPr>
              <a:t>$n</a:t>
            </a:r>
          </a:p>
          <a:p>
            <a:pPr rtl="0" eaLnBrk="1" fontAlgn="t" latinLnBrk="0" hangingPunct="1"/>
            <a:r>
              <a:rPr lang="en-CA" sz="1200" b="0" i="0" u="none" strike="noStrike" kern="1200" dirty="0" smtClean="0">
                <a:solidFill>
                  <a:schemeClr val="tx1"/>
                </a:solidFill>
                <a:effectLst/>
                <a:latin typeface="+mn-lt"/>
                <a:ea typeface="+mn-ea"/>
                <a:cs typeface="+mn-cs"/>
              </a:rPr>
              <a:t>2010</a:t>
            </a:r>
          </a:p>
          <a:p>
            <a:pPr rtl="0" eaLnBrk="1" fontAlgn="auto" latinLnBrk="0" hangingPunct="1"/>
            <a:r>
              <a:rPr lang="en-CA" sz="1200" b="0" i="0" u="none" strike="noStrike" kern="1200" dirty="0" smtClean="0">
                <a:solidFill>
                  <a:schemeClr val="tx1"/>
                </a:solidFill>
                <a:effectLst/>
                <a:latin typeface="+mn-lt"/>
                <a:ea typeface="+mn-ea"/>
                <a:cs typeface="+mn-cs"/>
              </a:rPr>
              <a:t>$n</a:t>
            </a:r>
          </a:p>
          <a:p>
            <a:pPr rtl="0" eaLnBrk="1" fontAlgn="auto" latinLnBrk="0" hangingPunct="1"/>
            <a:r>
              <a:rPr lang="en-CA" sz="1200" b="0" i="0" u="none" strike="noStrike" kern="1200" dirty="0" smtClean="0">
                <a:solidFill>
                  <a:schemeClr val="tx1"/>
                </a:solidFill>
                <a:effectLst/>
                <a:latin typeface="+mn-lt"/>
                <a:ea typeface="+mn-ea"/>
                <a:cs typeface="+mn-cs"/>
              </a:rPr>
              <a:t>$n</a:t>
            </a:r>
          </a:p>
          <a:p>
            <a:pPr rtl="0" eaLnBrk="1" fontAlgn="auto" latinLnBrk="0" hangingPunct="1"/>
            <a:r>
              <a:rPr lang="en-CA" sz="1200" b="0" i="0" u="none" strike="noStrike" kern="1200" dirty="0" smtClean="0">
                <a:solidFill>
                  <a:schemeClr val="tx1"/>
                </a:solidFill>
                <a:effectLst/>
                <a:latin typeface="+mn-lt"/>
                <a:ea typeface="+mn-ea"/>
                <a:cs typeface="+mn-cs"/>
              </a:rPr>
              <a:t>$n</a:t>
            </a:r>
          </a:p>
          <a:p>
            <a:pPr rtl="0" eaLnBrk="1" fontAlgn="t" latinLnBrk="0" hangingPunct="1"/>
            <a:r>
              <a:rPr lang="en-CA" sz="1200" b="0" i="0" u="none" strike="noStrike" kern="1200" dirty="0" smtClean="0">
                <a:solidFill>
                  <a:schemeClr val="tx1"/>
                </a:solidFill>
                <a:effectLst/>
                <a:latin typeface="+mn-lt"/>
                <a:ea typeface="+mn-ea"/>
                <a:cs typeface="+mn-cs"/>
              </a:rPr>
              <a:t>2011</a:t>
            </a:r>
          </a:p>
          <a:p>
            <a:pPr rtl="0" eaLnBrk="1" fontAlgn="auto" latinLnBrk="0" hangingPunct="1"/>
            <a:r>
              <a:rPr lang="en-CA" sz="1200" b="0" i="0" u="none" strike="noStrike" kern="1200" dirty="0" smtClean="0">
                <a:solidFill>
                  <a:schemeClr val="tx1"/>
                </a:solidFill>
                <a:effectLst/>
                <a:latin typeface="+mn-lt"/>
                <a:ea typeface="+mn-ea"/>
                <a:cs typeface="+mn-cs"/>
              </a:rPr>
              <a:t>$n</a:t>
            </a:r>
          </a:p>
          <a:p>
            <a:pPr rtl="0" eaLnBrk="1" fontAlgn="auto" latinLnBrk="0" hangingPunct="1"/>
            <a:r>
              <a:rPr lang="en-CA" sz="1200" b="0" i="0" u="none" strike="noStrike" kern="1200" dirty="0" smtClean="0">
                <a:solidFill>
                  <a:schemeClr val="tx1"/>
                </a:solidFill>
                <a:effectLst/>
                <a:latin typeface="+mn-lt"/>
                <a:ea typeface="+mn-ea"/>
                <a:cs typeface="+mn-cs"/>
              </a:rPr>
              <a:t>$n</a:t>
            </a:r>
          </a:p>
          <a:p>
            <a:pPr rtl="0" eaLnBrk="1" fontAlgn="auto" latinLnBrk="0" hangingPunct="1"/>
            <a:r>
              <a:rPr lang="en-CA" sz="1200" b="0" i="0" u="none" strike="noStrike" kern="1200" dirty="0" smtClean="0">
                <a:solidFill>
                  <a:schemeClr val="tx1"/>
                </a:solidFill>
                <a:effectLst/>
                <a:latin typeface="+mn-lt"/>
                <a:ea typeface="+mn-ea"/>
                <a:cs typeface="+mn-cs"/>
              </a:rPr>
              <a:t>$n</a:t>
            </a:r>
          </a:p>
          <a:p>
            <a:pPr marL="0" indent="0">
              <a:buNone/>
            </a:pPr>
            <a:endParaRPr lang="en-CA" baseline="0" dirty="0" smtClean="0"/>
          </a:p>
          <a:p>
            <a:pPr marL="228600" indent="-228600">
              <a:buAutoNum type="alphaLcParenR"/>
            </a:pPr>
            <a:endParaRPr lang="en-CA" baseline="0" dirty="0" smtClean="0"/>
          </a:p>
        </p:txBody>
      </p:sp>
      <p:sp>
        <p:nvSpPr>
          <p:cNvPr id="4" name="Slide Number Placeholder 3"/>
          <p:cNvSpPr>
            <a:spLocks noGrp="1"/>
          </p:cNvSpPr>
          <p:nvPr>
            <p:ph type="sldNum" sz="quarter" idx="10"/>
          </p:nvPr>
        </p:nvSpPr>
        <p:spPr/>
        <p:txBody>
          <a:bodyPr/>
          <a:lstStyle/>
          <a:p>
            <a:fld id="{76264EFC-00A9-4297-851C-180A89F99AAD}" type="slidenum">
              <a:rPr lang="en-CA" smtClean="0"/>
              <a:t>9</a:t>
            </a:fld>
            <a:endParaRPr lang="en-CA" dirty="0"/>
          </a:p>
        </p:txBody>
      </p:sp>
    </p:spTree>
    <p:extLst>
      <p:ext uri="{BB962C8B-B14F-4D97-AF65-F5344CB8AC3E}">
        <p14:creationId xmlns:p14="http://schemas.microsoft.com/office/powerpoint/2010/main" val="20328423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2295787280"/>
      </p:ext>
    </p:extLst>
  </p:cSld>
  <p:clrMapOvr>
    <a:masterClrMapping/>
  </p:clrMapOvr>
  <p:timing>
    <p:tnLst>
      <p:par>
        <p:cTn id="1" dur="indefinite" restart="never" nodeType="tmRoot"/>
      </p:par>
    </p:tnLst>
  </p:timing>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a:xfrm>
            <a:off x="457200" y="4767263"/>
            <a:ext cx="2133600" cy="273844"/>
          </a:xfrm>
          <a:prstGeom prst="rect">
            <a:avLst/>
          </a:prstGeom>
        </p:spPr>
        <p:txBody>
          <a:bodyPr/>
          <a:lstStyle/>
          <a:p>
            <a:fld id="{4E3A66FE-686A-4634-9042-04A649081947}" type="datetime1">
              <a:rPr lang="en-US" smtClean="0"/>
              <a:t>2/19/2014</a:t>
            </a:fld>
            <a:endParaRPr lang="en-US" dirty="0"/>
          </a:p>
        </p:txBody>
      </p:sp>
      <p:sp>
        <p:nvSpPr>
          <p:cNvPr id="6" name="Slide Number Placeholder 5"/>
          <p:cNvSpPr>
            <a:spLocks noGrp="1"/>
          </p:cNvSpPr>
          <p:nvPr>
            <p:ph type="sldNum" sz="quarter" idx="12"/>
          </p:nvPr>
        </p:nvSpPr>
        <p:spPr>
          <a:xfrm>
            <a:off x="3505200" y="4743450"/>
            <a:ext cx="2133600" cy="273844"/>
          </a:xfrm>
          <a:prstGeom prst="rect">
            <a:avLst/>
          </a:prstGeom>
        </p:spPr>
        <p:txBody>
          <a:bodyPr/>
          <a:lstStyle>
            <a:lvl1pPr algn="ctr">
              <a:defRPr/>
            </a:lvl1pPr>
          </a:lstStyle>
          <a:p>
            <a:fld id="{6AE27B75-B0BA-44E1-9F56-09BB81586C76}" type="slidenum">
              <a:rPr lang="en-US" smtClean="0"/>
              <a:pPr/>
              <a:t>‹#›</a:t>
            </a:fld>
            <a:endParaRPr lang="en-US" dirty="0"/>
          </a:p>
        </p:txBody>
      </p:sp>
    </p:spTree>
    <p:extLst>
      <p:ext uri="{BB962C8B-B14F-4D97-AF65-F5344CB8AC3E}">
        <p14:creationId xmlns:p14="http://schemas.microsoft.com/office/powerpoint/2010/main" val="229578728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4">
            <a:lum/>
          </a:blip>
          <a:srcRect/>
          <a:stretch>
            <a:fillRect/>
          </a:stretch>
        </a:blipFill>
        <a:effectLst/>
      </p:bgPr>
    </p:bg>
    <p:spTree>
      <p:nvGrpSpPr>
        <p:cNvPr id="1" name=""/>
        <p:cNvGrpSpPr/>
        <p:nvPr/>
      </p:nvGrpSpPr>
      <p:grpSpPr>
        <a:xfrm>
          <a:off x="0" y="0"/>
          <a:ext cx="0" cy="0"/>
          <a:chOff x="0" y="0"/>
          <a:chExt cx="0" cy="0"/>
        </a:xfrm>
      </p:grpSpPr>
      <p:pic>
        <p:nvPicPr>
          <p:cNvPr id="7" name="Picture 2"/>
          <p:cNvPicPr>
            <a:picLocks noChangeAspect="1" noChangeArrowheads="1"/>
          </p:cNvPicPr>
          <p:nvPr/>
        </p:nvPicPr>
        <p:blipFill>
          <a:blip r:embed="rId5" cstate="print">
            <a:extLst>
              <a:ext uri="{28A0092B-C50C-407E-A947-70E740481C1C}">
                <a14:useLocalDpi xmlns:a14="http://schemas.microsoft.com/office/drawing/2010/main" val="0"/>
              </a:ext>
            </a:extLst>
          </a:blip>
          <a:stretch>
            <a:fillRect/>
          </a:stretch>
        </p:blipFill>
        <p:spPr bwMode="auto">
          <a:xfrm>
            <a:off x="7978823" y="4409389"/>
            <a:ext cx="1143055" cy="694146"/>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8" name="Rectangle 7"/>
          <p:cNvSpPr/>
          <p:nvPr/>
        </p:nvSpPr>
        <p:spPr>
          <a:xfrm>
            <a:off x="0" y="0"/>
            <a:ext cx="9144000" cy="4324350"/>
          </a:xfrm>
          <a:prstGeom prst="rect">
            <a:avLst/>
          </a:prstGeom>
          <a:solidFill>
            <a:srgbClr val="004236"/>
          </a:solidFill>
          <a:ln>
            <a:solidFill>
              <a:srgbClr val="004236"/>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848046388"/>
      </p:ext>
    </p:extLst>
  </p:cSld>
  <p:clrMap bg1="lt1" tx1="dk1" bg2="lt2" tx2="dk2" accent1="accent1" accent2="accent2" accent3="accent3" accent4="accent4" accent5="accent5" accent6="accent6" hlink="hlink" folHlink="folHlink"/>
  <p:sldLayoutIdLst>
    <p:sldLayoutId id="2147483661" r:id="rId1"/>
    <p:sldLayoutId id="2147483662" r:id="rId2"/>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8.png"/><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291679" y="1123950"/>
            <a:ext cx="6560642" cy="1569660"/>
          </a:xfrm>
          <a:prstGeom prst="rect">
            <a:avLst/>
          </a:prstGeom>
          <a:noFill/>
        </p:spPr>
        <p:txBody>
          <a:bodyPr wrap="none" lIns="91440" tIns="45720" rIns="91440" bIns="45720">
            <a:spAutoFit/>
          </a:bodyPr>
          <a:lstStyle/>
          <a:p>
            <a:pPr algn="ctr"/>
            <a:r>
              <a:rPr lang="en-US" sz="9600" b="1" cap="none" spc="0" dirty="0" smtClean="0">
                <a:ln w="18415" cmpd="sng">
                  <a:solidFill>
                    <a:srgbClr val="FFFFFF"/>
                  </a:solidFill>
                  <a:prstDash val="solid"/>
                </a:ln>
                <a:solidFill>
                  <a:srgbClr val="FFFFFF"/>
                </a:solidFill>
              </a:rPr>
              <a:t>Introduction</a:t>
            </a:r>
            <a:endParaRPr lang="en-US" sz="9600" b="1" cap="none" spc="0" dirty="0">
              <a:ln w="18415" cmpd="sng">
                <a:solidFill>
                  <a:srgbClr val="FFFFFF"/>
                </a:solidFill>
                <a:prstDash val="solid"/>
              </a:ln>
              <a:solidFill>
                <a:srgbClr val="FFFFFF"/>
              </a:solidFill>
            </a:endParaRPr>
          </a:p>
        </p:txBody>
      </p:sp>
      <p:sp>
        <p:nvSpPr>
          <p:cNvPr id="7" name="Rectangle 6"/>
          <p:cNvSpPr/>
          <p:nvPr/>
        </p:nvSpPr>
        <p:spPr>
          <a:xfrm>
            <a:off x="719572" y="2735109"/>
            <a:ext cx="7704856" cy="830997"/>
          </a:xfrm>
          <a:prstGeom prst="rect">
            <a:avLst/>
          </a:prstGeom>
        </p:spPr>
        <p:txBody>
          <a:bodyPr wrap="square">
            <a:spAutoFit/>
          </a:bodyPr>
          <a:lstStyle/>
          <a:p>
            <a:pPr algn="ctr"/>
            <a:r>
              <a:rPr lang="en-CA" sz="2400" b="1" dirty="0" smtClean="0">
                <a:solidFill>
                  <a:schemeClr val="bg1"/>
                </a:solidFill>
              </a:rPr>
              <a:t>This document will show you how to Create an Accessible PowerPoint Presentation</a:t>
            </a:r>
            <a:endParaRPr lang="en-CA" dirty="0"/>
          </a:p>
        </p:txBody>
      </p:sp>
      <p:sp>
        <p:nvSpPr>
          <p:cNvPr id="3" name="Slide Number Placeholder 2"/>
          <p:cNvSpPr>
            <a:spLocks noGrp="1"/>
          </p:cNvSpPr>
          <p:nvPr>
            <p:ph type="sldNum" sz="quarter" idx="12"/>
          </p:nvPr>
        </p:nvSpPr>
        <p:spPr/>
        <p:txBody>
          <a:bodyPr/>
          <a:lstStyle/>
          <a:p>
            <a:fld id="{6AE27B75-B0BA-44E1-9F56-09BB81586C76}" type="slidenum">
              <a:rPr lang="en-US" smtClean="0"/>
              <a:pPr/>
              <a:t>1</a:t>
            </a:fld>
            <a:endParaRPr lang="en-US" dirty="0"/>
          </a:p>
        </p:txBody>
      </p:sp>
    </p:spTree>
    <p:extLst>
      <p:ext uri="{BB962C8B-B14F-4D97-AF65-F5344CB8AC3E}">
        <p14:creationId xmlns:p14="http://schemas.microsoft.com/office/powerpoint/2010/main" val="125845976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969203" y="2314966"/>
            <a:ext cx="3205595" cy="192059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099" name="Picture 3"/>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2359603" y="133350"/>
            <a:ext cx="4424795" cy="206022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10</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53605" y="236483"/>
            <a:ext cx="4236791" cy="3935467"/>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11</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8" name="Picture 4" descr="C:\Users\ACCOUN~1\AppData\Local\Temp\SNAGHTMLb12cbe.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846246" y="285750"/>
            <a:ext cx="7451509" cy="3873422"/>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12</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171"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16568" y="742950"/>
            <a:ext cx="8710865" cy="2743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13</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70061" y="1123950"/>
            <a:ext cx="8803878" cy="1981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14</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015762" y="228600"/>
            <a:ext cx="3112477" cy="388437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15</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42"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219200" y="209550"/>
            <a:ext cx="6705600" cy="390799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16</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1266"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095500" y="133350"/>
            <a:ext cx="4953000" cy="396240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17</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0"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90500" y="1200150"/>
            <a:ext cx="8763000" cy="200818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18</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p:txBody>
          <a:bodyPr/>
          <a:lstStyle/>
          <a:p>
            <a:fld id="{6AE27B75-B0BA-44E1-9F56-09BB81586C76}" type="slidenum">
              <a:rPr lang="en-US" smtClean="0"/>
              <a:pPr/>
              <a:t>19</a:t>
            </a:fld>
            <a:endParaRPr lang="en-US" dirty="0"/>
          </a:p>
        </p:txBody>
      </p:sp>
      <p:sp>
        <p:nvSpPr>
          <p:cNvPr id="7" name="Rectangle 6"/>
          <p:cNvSpPr/>
          <p:nvPr/>
        </p:nvSpPr>
        <p:spPr>
          <a:xfrm>
            <a:off x="266700" y="1352550"/>
            <a:ext cx="8610600" cy="2000548"/>
          </a:xfrm>
          <a:prstGeom prst="rect">
            <a:avLst/>
          </a:prstGeom>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ctr"/>
            <a:r>
              <a:rPr lang="en-CA" sz="2400" b="1" dirty="0" smtClean="0">
                <a:solidFill>
                  <a:schemeClr val="bg2"/>
                </a:solidFill>
              </a:rPr>
              <a:t>If you experience any problems creating Associable PowerPoint Documents, Please don’t hesitate to contact King’s ITS at:  </a:t>
            </a:r>
            <a:endParaRPr lang="en-CA" sz="2500" b="1" u="sng" dirty="0">
              <a:solidFill>
                <a:schemeClr val="bg1"/>
              </a:solidFill>
            </a:endParaRPr>
          </a:p>
          <a:p>
            <a:pPr algn="ctr"/>
            <a:endParaRPr lang="en-CA" sz="2800" b="1" dirty="0" smtClean="0">
              <a:solidFill>
                <a:schemeClr val="bg1"/>
              </a:solidFill>
            </a:endParaRPr>
          </a:p>
          <a:p>
            <a:pPr algn="ctr"/>
            <a:r>
              <a:rPr lang="en-CA" sz="2800" b="1" dirty="0" smtClean="0">
                <a:solidFill>
                  <a:schemeClr val="bg1"/>
                </a:solidFill>
              </a:rPr>
              <a:t>helpdesk@kings.uwo.ca</a:t>
            </a:r>
            <a:endParaRPr lang="en-CA" sz="2000" b="1" dirty="0" smtClean="0">
              <a:solidFill>
                <a:schemeClr val="bg1"/>
              </a:solidFill>
            </a:endParaRPr>
          </a:p>
          <a:p>
            <a:pPr algn="ctr"/>
            <a:endParaRPr lang="en-CA" sz="2000" b="1" dirty="0">
              <a:solidFill>
                <a:schemeClr val="bg1"/>
              </a:solidFill>
            </a:endParaRPr>
          </a:p>
        </p:txBody>
      </p:sp>
    </p:spTree>
    <p:extLst>
      <p:ext uri="{BB962C8B-B14F-4D97-AF65-F5344CB8AC3E}">
        <p14:creationId xmlns:p14="http://schemas.microsoft.com/office/powerpoint/2010/main" val="1252923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2400" y="171451"/>
            <a:ext cx="8839200" cy="4955203"/>
          </a:xfrm>
          <a:prstGeom prst="rect">
            <a:avLst/>
          </a:prstGeom>
        </p:spPr>
        <p:txBody>
          <a:bodyPr wrap="square">
            <a:spAutoFit/>
          </a:bodyPr>
          <a:lstStyle/>
          <a:p>
            <a:pPr algn="ctr"/>
            <a:r>
              <a:rPr lang="en-CA" sz="2400" b="1" dirty="0" smtClean="0">
                <a:solidFill>
                  <a:schemeClr val="bg1"/>
                </a:solidFill>
              </a:rPr>
              <a:t>Table of Contents </a:t>
            </a:r>
          </a:p>
          <a:p>
            <a:pPr algn="ctr"/>
            <a:endParaRPr lang="en-CA" sz="1400" b="1" dirty="0">
              <a:solidFill>
                <a:schemeClr val="bg1"/>
              </a:solidFill>
            </a:endParaRPr>
          </a:p>
          <a:p>
            <a:r>
              <a:rPr lang="en-CA" sz="2000" b="1" dirty="0" smtClean="0">
                <a:solidFill>
                  <a:schemeClr val="bg1"/>
                </a:solidFill>
              </a:rPr>
              <a:t>Creating Accessible  PowerPoint Documents………........................................2</a:t>
            </a:r>
          </a:p>
          <a:p>
            <a:r>
              <a:rPr lang="en-CA" sz="2000" b="1" dirty="0">
                <a:solidFill>
                  <a:schemeClr val="bg1"/>
                </a:solidFill>
              </a:rPr>
              <a:t>	</a:t>
            </a:r>
            <a:r>
              <a:rPr lang="en-CA" sz="2000" b="1" dirty="0" smtClean="0">
                <a:solidFill>
                  <a:schemeClr val="bg1"/>
                </a:solidFill>
              </a:rPr>
              <a:t>Step 1 – Provide Alternative Text for Images……………......................3</a:t>
            </a:r>
          </a:p>
          <a:p>
            <a:r>
              <a:rPr lang="en-CA" sz="2000" b="1" dirty="0">
                <a:solidFill>
                  <a:schemeClr val="bg1"/>
                </a:solidFill>
              </a:rPr>
              <a:t>	</a:t>
            </a:r>
            <a:r>
              <a:rPr lang="en-CA" sz="2000" b="1" dirty="0" smtClean="0">
                <a:solidFill>
                  <a:schemeClr val="bg1"/>
                </a:solidFill>
              </a:rPr>
              <a:t>Step 2 – Fix Reading Order…………………………………...........................5</a:t>
            </a:r>
          </a:p>
          <a:p>
            <a:r>
              <a:rPr lang="en-CA" sz="2000" b="1" dirty="0">
                <a:solidFill>
                  <a:schemeClr val="bg1"/>
                </a:solidFill>
              </a:rPr>
              <a:t>	</a:t>
            </a:r>
            <a:r>
              <a:rPr lang="en-CA" sz="2000" b="1" dirty="0" smtClean="0">
                <a:solidFill>
                  <a:schemeClr val="bg1"/>
                </a:solidFill>
              </a:rPr>
              <a:t>	Test Reading Order………………………………………....................6</a:t>
            </a:r>
          </a:p>
          <a:p>
            <a:r>
              <a:rPr lang="en-CA" sz="2000" b="1" dirty="0">
                <a:solidFill>
                  <a:schemeClr val="bg1"/>
                </a:solidFill>
              </a:rPr>
              <a:t>	</a:t>
            </a:r>
            <a:r>
              <a:rPr lang="en-CA" sz="2000" b="1" dirty="0" smtClean="0">
                <a:solidFill>
                  <a:schemeClr val="bg1"/>
                </a:solidFill>
              </a:rPr>
              <a:t>	Change Reading Order…………………………………………………….7</a:t>
            </a:r>
          </a:p>
          <a:p>
            <a:r>
              <a:rPr lang="en-CA" sz="2000" b="1" dirty="0" smtClean="0">
                <a:solidFill>
                  <a:schemeClr val="bg1"/>
                </a:solidFill>
              </a:rPr>
              <a:t>	Step 3 – Include Captions for any Audio or Video………………………….8</a:t>
            </a:r>
          </a:p>
          <a:p>
            <a:r>
              <a:rPr lang="en-CA" sz="2000" b="1" dirty="0">
                <a:solidFill>
                  <a:schemeClr val="bg1"/>
                </a:solidFill>
              </a:rPr>
              <a:t>	</a:t>
            </a:r>
            <a:r>
              <a:rPr lang="en-CA" sz="2000" b="1" dirty="0" smtClean="0">
                <a:solidFill>
                  <a:schemeClr val="bg1"/>
                </a:solidFill>
              </a:rPr>
              <a:t>Step 4 – Data Tables……………………………………………………………………..9</a:t>
            </a:r>
          </a:p>
          <a:p>
            <a:r>
              <a:rPr lang="en-CA" sz="2000" b="1" dirty="0">
                <a:solidFill>
                  <a:schemeClr val="bg1"/>
                </a:solidFill>
              </a:rPr>
              <a:t>	</a:t>
            </a:r>
            <a:r>
              <a:rPr lang="en-CA" sz="2000" b="1" dirty="0" smtClean="0">
                <a:solidFill>
                  <a:schemeClr val="bg1"/>
                </a:solidFill>
              </a:rPr>
              <a:t>Step 5 – Bullets…………………………………………………………………………….10</a:t>
            </a:r>
          </a:p>
          <a:p>
            <a:r>
              <a:rPr lang="en-CA" sz="2000" b="1" dirty="0">
                <a:solidFill>
                  <a:schemeClr val="bg1"/>
                </a:solidFill>
              </a:rPr>
              <a:t>	</a:t>
            </a:r>
            <a:r>
              <a:rPr lang="en-CA" sz="2000" b="1" dirty="0" smtClean="0">
                <a:solidFill>
                  <a:schemeClr val="bg1"/>
                </a:solidFill>
              </a:rPr>
              <a:t>Step 6 – Add Hyperlinks……………………………………………………………….11</a:t>
            </a:r>
          </a:p>
          <a:p>
            <a:r>
              <a:rPr lang="en-CA" sz="2000" b="1" dirty="0">
                <a:solidFill>
                  <a:schemeClr val="bg1"/>
                </a:solidFill>
              </a:rPr>
              <a:t>	</a:t>
            </a:r>
            <a:r>
              <a:rPr lang="en-CA" sz="2000" b="1" dirty="0" smtClean="0">
                <a:solidFill>
                  <a:schemeClr val="bg1"/>
                </a:solidFill>
              </a:rPr>
              <a:t>Step 7 – Accessibility……………………………………………………………………14</a:t>
            </a:r>
          </a:p>
          <a:p>
            <a:r>
              <a:rPr lang="en-CA" sz="2000" b="1" dirty="0">
                <a:solidFill>
                  <a:schemeClr val="bg1"/>
                </a:solidFill>
              </a:rPr>
              <a:t>	</a:t>
            </a:r>
            <a:r>
              <a:rPr lang="en-CA" sz="2000" b="1" dirty="0" smtClean="0">
                <a:solidFill>
                  <a:schemeClr val="bg1"/>
                </a:solidFill>
              </a:rPr>
              <a:t>Step 8 – Save as PDF…………………………………………………………………….18</a:t>
            </a:r>
          </a:p>
          <a:p>
            <a:endParaRPr lang="en-CA" sz="2400" b="1" dirty="0">
              <a:solidFill>
                <a:schemeClr val="bg1"/>
              </a:solidFill>
            </a:endParaRPr>
          </a:p>
          <a:p>
            <a:endParaRPr lang="en-CA" sz="2400" b="1" dirty="0">
              <a:solidFill>
                <a:schemeClr val="bg1"/>
              </a:solidFill>
            </a:endParaRPr>
          </a:p>
        </p:txBody>
      </p:sp>
      <p:sp>
        <p:nvSpPr>
          <p:cNvPr id="3" name="Slide Number Placeholder 2"/>
          <p:cNvSpPr>
            <a:spLocks noGrp="1"/>
          </p:cNvSpPr>
          <p:nvPr>
            <p:ph type="sldNum" sz="quarter" idx="12"/>
          </p:nvPr>
        </p:nvSpPr>
        <p:spPr/>
        <p:txBody>
          <a:bodyPr/>
          <a:lstStyle/>
          <a:p>
            <a:fld id="{6AE27B75-B0BA-44E1-9F56-09BB81586C76}" type="slidenum">
              <a:rPr lang="en-US" smtClean="0"/>
              <a:pPr/>
              <a:t>2</a:t>
            </a:fld>
            <a:endParaRPr lang="en-US" dirty="0"/>
          </a:p>
        </p:txBody>
      </p:sp>
    </p:spTree>
    <p:extLst>
      <p:ext uri="{BB962C8B-B14F-4D97-AF65-F5344CB8AC3E}">
        <p14:creationId xmlns:p14="http://schemas.microsoft.com/office/powerpoint/2010/main" val="12529232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28850" y="190938"/>
            <a:ext cx="4686300" cy="399523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6AE27B75-B0BA-44E1-9F56-09BB81586C76}" type="slidenum">
              <a:rPr lang="en-US" smtClean="0"/>
              <a:pPr/>
              <a:t>3</a:t>
            </a:fld>
            <a:endParaRPr lang="en-US" dirty="0"/>
          </a:p>
        </p:txBody>
      </p:sp>
    </p:spTree>
    <p:extLst>
      <p:ext uri="{BB962C8B-B14F-4D97-AF65-F5344CB8AC3E}">
        <p14:creationId xmlns:p14="http://schemas.microsoft.com/office/powerpoint/2010/main" val="125292320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ACCOUN~1\AppData\Local\Temp\SNAGHTML44a332.PN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458423" y="182467"/>
            <a:ext cx="4227154" cy="3989483"/>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4</a:t>
            </a:fld>
            <a:endParaRPr lang="en-US" dirty="0"/>
          </a:p>
        </p:txBody>
      </p:sp>
    </p:spTree>
    <p:extLst>
      <p:ext uri="{BB962C8B-B14F-4D97-AF65-F5344CB8AC3E}">
        <p14:creationId xmlns:p14="http://schemas.microsoft.com/office/powerpoint/2010/main" val="125292320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2" descr="http://www.aucc.ca/wp-content/uploads/2011/06/kings-university-college-campus-image1.jpg"/>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228600" y="230949"/>
            <a:ext cx="4572000" cy="209550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4038600" y="3143250"/>
            <a:ext cx="3581400" cy="369332"/>
          </a:xfrm>
          <a:prstGeom prst="rect">
            <a:avLst/>
          </a:prstGeom>
          <a:noFill/>
        </p:spPr>
        <p:txBody>
          <a:bodyPr wrap="square" rtlCol="0">
            <a:spAutoFit/>
          </a:bodyPr>
          <a:lstStyle/>
          <a:p>
            <a:endParaRPr lang="en-CA" dirty="0"/>
          </a:p>
        </p:txBody>
      </p:sp>
      <p:pic>
        <p:nvPicPr>
          <p:cNvPr id="4097" name="Picture 1"/>
          <p:cNvPicPr>
            <a:picLocks noChangeAspect="1" noChangeArrowheads="1"/>
          </p:cNvPicPr>
          <p:nvPr/>
        </p:nvPicPr>
        <p:blipFill>
          <a:blip r:embed="rId4">
            <a:extLst>
              <a:ext uri="{28A0092B-C50C-407E-A947-70E740481C1C}">
                <a14:useLocalDpi xmlns:a14="http://schemas.microsoft.com/office/drawing/2010/main" val="0"/>
              </a:ext>
            </a:extLst>
          </a:blip>
          <a:stretch>
            <a:fillRect/>
          </a:stretch>
        </p:blipFill>
        <p:spPr bwMode="auto">
          <a:xfrm>
            <a:off x="3962400" y="2400800"/>
            <a:ext cx="4300286" cy="184007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6AE27B75-B0BA-44E1-9F56-09BB81586C76}" type="slidenum">
              <a:rPr lang="en-US" smtClean="0"/>
              <a:pPr/>
              <a:t>5</a:t>
            </a:fld>
            <a:endParaRPr lang="en-US" dirty="0"/>
          </a:p>
        </p:txBody>
      </p:sp>
    </p:spTree>
    <p:extLst>
      <p:ext uri="{BB962C8B-B14F-4D97-AF65-F5344CB8AC3E}">
        <p14:creationId xmlns:p14="http://schemas.microsoft.com/office/powerpoint/2010/main" val="12529232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76200" y="-57150"/>
            <a:ext cx="9067800" cy="646331"/>
          </a:xfrm>
          <a:prstGeom prst="rect">
            <a:avLst/>
          </a:prstGeom>
        </p:spPr>
        <p:txBody>
          <a:bodyPr wrap="square">
            <a:spAutoFit/>
          </a:bodyPr>
          <a:lstStyle/>
          <a:p>
            <a:endParaRPr lang="en-CA" dirty="0">
              <a:solidFill>
                <a:schemeClr val="bg1"/>
              </a:solidFill>
            </a:endParaRPr>
          </a:p>
          <a:p>
            <a:endParaRPr lang="en-CA" dirty="0" smtClean="0">
              <a:solidFill>
                <a:schemeClr val="bg1"/>
              </a:solidFill>
            </a:endParaRPr>
          </a:p>
        </p:txBody>
      </p:sp>
      <p:pic>
        <p:nvPicPr>
          <p:cNvPr id="3075" name="Picture 3"/>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028428" y="144130"/>
            <a:ext cx="3087144" cy="4059651"/>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6</a:t>
            </a:fld>
            <a:endParaRPr lang="en-US" dirty="0"/>
          </a:p>
        </p:txBody>
      </p:sp>
    </p:spTree>
    <p:extLst>
      <p:ext uri="{BB962C8B-B14F-4D97-AF65-F5344CB8AC3E}">
        <p14:creationId xmlns:p14="http://schemas.microsoft.com/office/powerpoint/2010/main" val="12529232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1587104" y="171450"/>
            <a:ext cx="5969793" cy="406696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4" name="Slide Number Placeholder 3"/>
          <p:cNvSpPr>
            <a:spLocks noGrp="1"/>
          </p:cNvSpPr>
          <p:nvPr>
            <p:ph type="sldNum" sz="quarter" idx="12"/>
          </p:nvPr>
        </p:nvSpPr>
        <p:spPr/>
        <p:txBody>
          <a:bodyPr/>
          <a:lstStyle/>
          <a:p>
            <a:fld id="{6AE27B75-B0BA-44E1-9F56-09BB81586C76}" type="slidenum">
              <a:rPr lang="en-US" smtClean="0"/>
              <a:pPr/>
              <a:t>7</a:t>
            </a:fld>
            <a:endParaRPr lang="en-US" dirty="0"/>
          </a:p>
        </p:txBody>
      </p:sp>
    </p:spTree>
    <p:extLst>
      <p:ext uri="{BB962C8B-B14F-4D97-AF65-F5344CB8AC3E}">
        <p14:creationId xmlns:p14="http://schemas.microsoft.com/office/powerpoint/2010/main" val="12529232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image: Dr. David Sylvester - King's University College Principal)"/>
          <p:cNvPicPr>
            <a:picLocks noChangeAspect="1" noChangeArrowheads="1"/>
          </p:cNvPicPr>
          <p:nvPr/>
        </p:nvPicPr>
        <p:blipFill>
          <a:blip r:embed="rId3">
            <a:extLst>
              <a:ext uri="{28A0092B-C50C-407E-A947-70E740481C1C}">
                <a14:useLocalDpi xmlns:a14="http://schemas.microsoft.com/office/drawing/2010/main" val="0"/>
              </a:ext>
            </a:extLst>
          </a:blip>
          <a:stretch>
            <a:fillRect/>
          </a:stretch>
        </p:blipFill>
        <p:spPr bwMode="auto">
          <a:xfrm>
            <a:off x="3259000" y="209549"/>
            <a:ext cx="2608399" cy="3918125"/>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3" name="TextBox 2"/>
          <p:cNvSpPr txBox="1"/>
          <p:nvPr/>
        </p:nvSpPr>
        <p:spPr>
          <a:xfrm>
            <a:off x="2895600" y="3105150"/>
            <a:ext cx="3352800" cy="1200329"/>
          </a:xfrm>
          <a:prstGeom prst="rect">
            <a:avLst/>
          </a:prstGeom>
        </p:spPr>
        <p:style>
          <a:lnRef idx="1">
            <a:schemeClr val="dk1"/>
          </a:lnRef>
          <a:fillRef idx="2">
            <a:schemeClr val="dk1"/>
          </a:fillRef>
          <a:effectRef idx="1">
            <a:schemeClr val="dk1"/>
          </a:effectRef>
          <a:fontRef idx="minor">
            <a:schemeClr val="dk1"/>
          </a:fontRef>
        </p:style>
        <p:txBody>
          <a:bodyPr wrap="square" rtlCol="0">
            <a:spAutoFit/>
          </a:bodyPr>
          <a:lstStyle/>
          <a:p>
            <a:r>
              <a:rPr lang="en-CA" dirty="0" smtClean="0"/>
              <a:t>Welcome to King’s University College, My name is David Sylvester, the 8</a:t>
            </a:r>
            <a:r>
              <a:rPr lang="en-CA" baseline="30000" dirty="0" smtClean="0"/>
              <a:t>th</a:t>
            </a:r>
            <a:r>
              <a:rPr lang="en-CA" dirty="0" smtClean="0"/>
              <a:t> Principle of King’s University College. </a:t>
            </a:r>
            <a:endParaRPr lang="en-CA" dirty="0"/>
          </a:p>
        </p:txBody>
      </p:sp>
      <p:sp>
        <p:nvSpPr>
          <p:cNvPr id="4" name="Slide Number Placeholder 3"/>
          <p:cNvSpPr>
            <a:spLocks noGrp="1"/>
          </p:cNvSpPr>
          <p:nvPr>
            <p:ph type="sldNum" sz="quarter" idx="12"/>
          </p:nvPr>
        </p:nvSpPr>
        <p:spPr/>
        <p:txBody>
          <a:bodyPr/>
          <a:lstStyle/>
          <a:p>
            <a:fld id="{6AE27B75-B0BA-44E1-9F56-09BB81586C76}" type="slidenum">
              <a:rPr lang="en-US" smtClean="0"/>
              <a:pPr/>
              <a:t>8</a:t>
            </a:fld>
            <a:endParaRPr lang="en-US" dirty="0"/>
          </a:p>
        </p:txBody>
      </p:sp>
    </p:spTree>
    <p:extLst>
      <p:ext uri="{BB962C8B-B14F-4D97-AF65-F5344CB8AC3E}">
        <p14:creationId xmlns:p14="http://schemas.microsoft.com/office/powerpoint/2010/main" val="12529232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p:cNvGraphicFramePr>
            <a:graphicFrameLocks noGrp="1"/>
          </p:cNvGraphicFramePr>
          <p:nvPr>
            <p:extLst>
              <p:ext uri="{D42A27DB-BD31-4B8C-83A1-F6EECF244321}">
                <p14:modId xmlns:p14="http://schemas.microsoft.com/office/powerpoint/2010/main" val="244183641"/>
              </p:ext>
            </p:extLst>
          </p:nvPr>
        </p:nvGraphicFramePr>
        <p:xfrm>
          <a:off x="457200" y="1485898"/>
          <a:ext cx="4114800" cy="1543052"/>
        </p:xfrm>
        <a:graphic>
          <a:graphicData uri="http://schemas.openxmlformats.org/drawingml/2006/table">
            <a:tbl>
              <a:tblPr firstRow="1" bandRow="1">
                <a:tableStyleId>{FABFCF23-3B69-468F-B69F-88F6DE6A72F2}</a:tableStyleId>
              </a:tblPr>
              <a:tblGrid>
                <a:gridCol w="1028700"/>
                <a:gridCol w="1028700"/>
                <a:gridCol w="1028700"/>
                <a:gridCol w="1028700"/>
              </a:tblGrid>
              <a:tr h="385763">
                <a:tc>
                  <a:txBody>
                    <a:bodyPr/>
                    <a:lstStyle/>
                    <a:p>
                      <a:endParaRPr lang="en-CA" sz="1500" dirty="0"/>
                    </a:p>
                  </a:txBody>
                  <a:tcPr marL="98755" marR="98755" marT="37033" marB="37033"/>
                </a:tc>
                <a:tc>
                  <a:txBody>
                    <a:bodyPr/>
                    <a:lstStyle/>
                    <a:p>
                      <a:r>
                        <a:rPr lang="en-CA" sz="1500" dirty="0" smtClean="0"/>
                        <a:t>Jan </a:t>
                      </a:r>
                      <a:endParaRPr lang="en-CA" sz="1500" dirty="0"/>
                    </a:p>
                  </a:txBody>
                  <a:tcPr marL="98755" marR="98755" marT="37033" marB="37033"/>
                </a:tc>
                <a:tc>
                  <a:txBody>
                    <a:bodyPr/>
                    <a:lstStyle/>
                    <a:p>
                      <a:r>
                        <a:rPr lang="en-CA" sz="1500" dirty="0" smtClean="0"/>
                        <a:t>Feb </a:t>
                      </a:r>
                      <a:endParaRPr lang="en-CA" sz="1500" dirty="0"/>
                    </a:p>
                  </a:txBody>
                  <a:tcPr marL="98755" marR="98755" marT="37033" marB="37033"/>
                </a:tc>
                <a:tc>
                  <a:txBody>
                    <a:bodyPr/>
                    <a:lstStyle/>
                    <a:p>
                      <a:r>
                        <a:rPr lang="en-CA" sz="1500" dirty="0" smtClean="0"/>
                        <a:t>Mar</a:t>
                      </a:r>
                      <a:endParaRPr lang="en-CA" sz="1500" dirty="0"/>
                    </a:p>
                  </a:txBody>
                  <a:tcPr marL="98755" marR="98755" marT="37033" marB="37033"/>
                </a:tc>
              </a:tr>
              <a:tr h="385763">
                <a:tc>
                  <a:txBody>
                    <a:bodyPr/>
                    <a:lstStyle/>
                    <a:p>
                      <a:r>
                        <a:rPr lang="en-CA" sz="1500" dirty="0" smtClean="0"/>
                        <a:t>2009</a:t>
                      </a:r>
                      <a:endParaRPr lang="en-CA" sz="1500" dirty="0"/>
                    </a:p>
                  </a:txBody>
                  <a:tcPr marL="98755" marR="98755" marT="37033" marB="37033"/>
                </a:tc>
                <a:tc>
                  <a:txBody>
                    <a:bodyPr/>
                    <a:lstStyle/>
                    <a:p>
                      <a:r>
                        <a:rPr lang="en-CA" sz="1500" dirty="0" smtClean="0"/>
                        <a:t>$n</a:t>
                      </a:r>
                      <a:endParaRPr lang="en-CA" sz="1500" dirty="0"/>
                    </a:p>
                  </a:txBody>
                  <a:tcPr marL="98755" marR="98755" marT="37033" marB="370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500" dirty="0" smtClean="0"/>
                        <a:t>$n</a:t>
                      </a:r>
                    </a:p>
                  </a:txBody>
                  <a:tcPr marL="98755" marR="98755" marT="37033" marB="370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500" dirty="0" smtClean="0"/>
                        <a:t>$n</a:t>
                      </a:r>
                    </a:p>
                  </a:txBody>
                  <a:tcPr marL="98755" marR="98755" marT="37033" marB="37033"/>
                </a:tc>
              </a:tr>
              <a:tr h="385763">
                <a:tc>
                  <a:txBody>
                    <a:bodyPr/>
                    <a:lstStyle/>
                    <a:p>
                      <a:r>
                        <a:rPr lang="en-CA" sz="1500" dirty="0" smtClean="0"/>
                        <a:t>2010</a:t>
                      </a:r>
                      <a:endParaRPr lang="en-CA" sz="1500" dirty="0"/>
                    </a:p>
                  </a:txBody>
                  <a:tcPr marL="98755" marR="98755" marT="37033" marB="370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500" dirty="0" smtClean="0"/>
                        <a:t>$n</a:t>
                      </a:r>
                    </a:p>
                  </a:txBody>
                  <a:tcPr marL="98755" marR="98755" marT="37033" marB="370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500" dirty="0" smtClean="0"/>
                        <a:t>$n</a:t>
                      </a:r>
                    </a:p>
                  </a:txBody>
                  <a:tcPr marL="98755" marR="98755" marT="37033" marB="370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500" dirty="0" smtClean="0"/>
                        <a:t>$n</a:t>
                      </a:r>
                    </a:p>
                  </a:txBody>
                  <a:tcPr marL="98755" marR="98755" marT="37033" marB="37033"/>
                </a:tc>
              </a:tr>
              <a:tr h="385763">
                <a:tc>
                  <a:txBody>
                    <a:bodyPr/>
                    <a:lstStyle/>
                    <a:p>
                      <a:r>
                        <a:rPr lang="en-CA" sz="1500" dirty="0" smtClean="0"/>
                        <a:t>2011</a:t>
                      </a:r>
                      <a:endParaRPr lang="en-CA" sz="1500" dirty="0"/>
                    </a:p>
                  </a:txBody>
                  <a:tcPr marL="98755" marR="98755" marT="37033" marB="370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500" dirty="0" smtClean="0"/>
                        <a:t>$n</a:t>
                      </a:r>
                    </a:p>
                  </a:txBody>
                  <a:tcPr marL="98755" marR="98755" marT="37033" marB="370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500" dirty="0" smtClean="0"/>
                        <a:t>$n</a:t>
                      </a:r>
                    </a:p>
                  </a:txBody>
                  <a:tcPr marL="98755" marR="98755" marT="37033" marB="37033"/>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CA" sz="1500" dirty="0" smtClean="0"/>
                        <a:t>$n</a:t>
                      </a:r>
                    </a:p>
                  </a:txBody>
                  <a:tcPr marL="98755" marR="98755" marT="37033" marB="37033"/>
                </a:tc>
              </a:tr>
            </a:tbl>
          </a:graphicData>
        </a:graphic>
      </p:graphicFrame>
      <p:pic>
        <p:nvPicPr>
          <p:cNvPr id="3074"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800601" y="1428750"/>
            <a:ext cx="4036173" cy="16002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Slide Number Placeholder 2"/>
          <p:cNvSpPr>
            <a:spLocks noGrp="1"/>
          </p:cNvSpPr>
          <p:nvPr>
            <p:ph type="sldNum" sz="quarter" idx="12"/>
          </p:nvPr>
        </p:nvSpPr>
        <p:spPr/>
        <p:txBody>
          <a:bodyPr/>
          <a:lstStyle/>
          <a:p>
            <a:fld id="{6AE27B75-B0BA-44E1-9F56-09BB81586C76}" type="slidenum">
              <a:rPr lang="en-US" smtClean="0"/>
              <a:pPr/>
              <a:t>9</a:t>
            </a:fld>
            <a:endParaRPr lang="en-US" dirty="0"/>
          </a:p>
        </p:txBody>
      </p:sp>
    </p:spTree>
    <p:extLst>
      <p:ext uri="{BB962C8B-B14F-4D97-AF65-F5344CB8AC3E}">
        <p14:creationId xmlns:p14="http://schemas.microsoft.com/office/powerpoint/2010/main" val="1252923204"/>
      </p:ext>
    </p:extLst>
  </p:cSld>
  <p:clrMapOvr>
    <a:masterClrMapping/>
  </p:clrMapOvr>
</p:sld>
</file>

<file path=ppt/theme/theme1.xml><?xml version="1.0" encoding="utf-8"?>
<a:theme xmlns:a="http://schemas.openxmlformats.org/drawingml/2006/main" name="Theme1">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Slide Master Template</Template>
  <TotalTime>330</TotalTime>
  <Words>1245</Words>
  <Application>Microsoft Office PowerPoint</Application>
  <PresentationFormat>On-screen Show (16:9)</PresentationFormat>
  <Paragraphs>157</Paragraphs>
  <Slides>19</Slides>
  <Notes>19</Notes>
  <HiddenSlides>0</HiddenSlides>
  <MMClips>0</MMClips>
  <ScaleCrop>false</ScaleCrop>
  <HeadingPairs>
    <vt:vector size="4" baseType="variant">
      <vt:variant>
        <vt:lpstr>Theme</vt:lpstr>
      </vt:variant>
      <vt:variant>
        <vt:i4>1</vt:i4>
      </vt:variant>
      <vt:variant>
        <vt:lpstr>Slide Titles</vt:lpstr>
      </vt:variant>
      <vt:variant>
        <vt:i4>19</vt:i4>
      </vt:variant>
    </vt:vector>
  </HeadingPairs>
  <TitlesOfParts>
    <vt:vector size="20" baseType="lpstr">
      <vt:lpstr>Theme1</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Scott McKendrick</dc:creator>
  <cp:lastModifiedBy>user</cp:lastModifiedBy>
  <cp:revision>31</cp:revision>
  <dcterms:created xsi:type="dcterms:W3CDTF">2013-10-22T18:42:42Z</dcterms:created>
  <dcterms:modified xsi:type="dcterms:W3CDTF">2014-02-19T14:52:56Z</dcterms:modified>
</cp:coreProperties>
</file>