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7" r:id="rId2"/>
    <p:sldId id="279" r:id="rId3"/>
    <p:sldId id="258" r:id="rId4"/>
    <p:sldId id="259" r:id="rId5"/>
    <p:sldId id="280" r:id="rId6"/>
    <p:sldId id="261" r:id="rId7"/>
    <p:sldId id="263" r:id="rId8"/>
    <p:sldId id="264" r:id="rId9"/>
    <p:sldId id="265" r:id="rId10"/>
    <p:sldId id="266" r:id="rId11"/>
    <p:sldId id="268" r:id="rId12"/>
    <p:sldId id="267" r:id="rId13"/>
    <p:sldId id="269" r:id="rId14"/>
    <p:sldId id="270" r:id="rId15"/>
    <p:sldId id="272"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971" autoAdjust="0"/>
  </p:normalViewPr>
  <p:slideViewPr>
    <p:cSldViewPr>
      <p:cViewPr>
        <p:scale>
          <a:sx n="90" d="100"/>
          <a:sy n="90" d="100"/>
        </p:scale>
        <p:origin x="-2232" y="-51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2EE50A-8330-4862-ADE9-6BDC5205D03A}" type="datetimeFigureOut">
              <a:rPr lang="en-US" smtClean="0"/>
              <a:t>2/19/2014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55D033-7C26-49C9-A5FE-50375345539F}" type="slidenum">
              <a:rPr lang="en-US" smtClean="0"/>
              <a:t>‹#›</a:t>
            </a:fld>
            <a:endParaRPr lang="en-US"/>
          </a:p>
        </p:txBody>
      </p:sp>
    </p:spTree>
    <p:extLst>
      <p:ext uri="{BB962C8B-B14F-4D97-AF65-F5344CB8AC3E}">
        <p14:creationId xmlns:p14="http://schemas.microsoft.com/office/powerpoint/2010/main" val="1079782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lvl="0"/>
            <a:r>
              <a:rPr lang="en-US" dirty="0" smtClean="0"/>
              <a:t>The following</a:t>
            </a:r>
            <a:r>
              <a:rPr lang="en-US" baseline="0" dirty="0" smtClean="0"/>
              <a:t> task </a:t>
            </a:r>
            <a:r>
              <a:rPr lang="en-US" sz="1200" kern="1200" dirty="0" smtClean="0">
                <a:solidFill>
                  <a:schemeClr val="tx1"/>
                </a:solidFill>
                <a:effectLst/>
                <a:latin typeface="+mn-lt"/>
                <a:ea typeface="+mn-ea"/>
                <a:cs typeface="+mn-cs"/>
              </a:rPr>
              <a:t>is </a:t>
            </a:r>
            <a:r>
              <a:rPr lang="en-US" sz="1200" b="1" u="none" kern="1200" dirty="0" smtClean="0">
                <a:solidFill>
                  <a:schemeClr val="tx1"/>
                </a:solidFill>
                <a:effectLst/>
                <a:latin typeface="+mn-lt"/>
                <a:ea typeface="+mn-ea"/>
                <a:cs typeface="+mn-cs"/>
              </a:rPr>
              <a:t>ONLY</a:t>
            </a:r>
            <a:r>
              <a:rPr lang="en-US" sz="1200" kern="1200" dirty="0" smtClean="0">
                <a:solidFill>
                  <a:schemeClr val="tx1"/>
                </a:solidFill>
                <a:effectLst/>
                <a:latin typeface="+mn-lt"/>
                <a:ea typeface="+mn-ea"/>
                <a:cs typeface="+mn-cs"/>
              </a:rPr>
              <a:t> completed on downloaded book files that appear similar to the image below. Please have the book folder separated into specific files (i.e. Our</a:t>
            </a:r>
            <a:r>
              <a:rPr lang="en-US" sz="1200" kern="1200" baseline="0" dirty="0" smtClean="0">
                <a:solidFill>
                  <a:schemeClr val="tx1"/>
                </a:solidFill>
                <a:effectLst/>
                <a:latin typeface="+mn-lt"/>
                <a:ea typeface="+mn-ea"/>
                <a:cs typeface="+mn-cs"/>
              </a:rPr>
              <a:t> example of the 3 separated pages in the How to Separate Book Files Instructional</a:t>
            </a:r>
            <a:r>
              <a:rPr lang="en-US" sz="1200" kern="1200" dirty="0" smtClean="0">
                <a:solidFill>
                  <a:schemeClr val="tx1"/>
                </a:solidFill>
                <a:effectLst/>
                <a:latin typeface="+mn-lt"/>
                <a:ea typeface="+mn-ea"/>
                <a:cs typeface="+mn-cs"/>
              </a:rPr>
              <a:t>) and saved prior to completing the following task as this will keep the book folder organized, ensuring each file will be viewable for a student. </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Note: DO NOT crop the original publisher file, as a whole (publisher original files are ALWAYS kept in their original state, without assistive technology manipulation, cropping, deleting blank pages, etc.).</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a publisher provides a pdf copy of a text book, in some cases, there could be specific publisher markings (or print markings) located around the perimeter of the file. Kurzweil will typically have each file automatically cut-off these publisher markings when it begins to download a file; however we still need to complete this step</a:t>
            </a:r>
            <a:r>
              <a:rPr lang="en-US" sz="1200" kern="1200" baseline="0" dirty="0" smtClean="0">
                <a:solidFill>
                  <a:schemeClr val="tx1"/>
                </a:solidFill>
                <a:effectLst/>
                <a:latin typeface="+mn-lt"/>
                <a:ea typeface="+mn-ea"/>
                <a:cs typeface="+mn-cs"/>
              </a:rPr>
              <a:t> </a:t>
            </a:r>
            <a:r>
              <a:rPr lang="en-US" sz="1200" b="1" kern="1200" baseline="0" dirty="0" smtClean="0">
                <a:solidFill>
                  <a:schemeClr val="tx1"/>
                </a:solidFill>
                <a:effectLst/>
                <a:latin typeface="+mn-lt"/>
                <a:ea typeface="+mn-ea"/>
                <a:cs typeface="+mn-cs"/>
              </a:rPr>
              <a:t>prior</a:t>
            </a:r>
            <a:r>
              <a:rPr lang="en-US" sz="1200" kern="1200" dirty="0" smtClean="0">
                <a:solidFill>
                  <a:schemeClr val="tx1"/>
                </a:solidFill>
                <a:effectLst/>
                <a:latin typeface="+mn-lt"/>
                <a:ea typeface="+mn-ea"/>
                <a:cs typeface="+mn-cs"/>
              </a:rPr>
              <a:t> to students receiving their text books as not all students use Kurzweil as an assistive technology program</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1</a:t>
            </a:fld>
            <a:endParaRPr lang="en-US"/>
          </a:p>
        </p:txBody>
      </p:sp>
    </p:spTree>
    <p:extLst>
      <p:ext uri="{BB962C8B-B14F-4D97-AF65-F5344CB8AC3E}">
        <p14:creationId xmlns:p14="http://schemas.microsoft.com/office/powerpoint/2010/main" val="3009213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 </a:t>
            </a:r>
            <a:r>
              <a:rPr lang="en-US" b="1" dirty="0" smtClean="0"/>
              <a:t>Se</a:t>
            </a:r>
            <a:r>
              <a:rPr lang="en-US" b="1" baseline="0" dirty="0" smtClean="0"/>
              <a:t>t Page Boxes</a:t>
            </a:r>
            <a:r>
              <a:rPr lang="en-US" baseline="0" dirty="0" smtClean="0"/>
              <a:t> pop-up window will appear: </a:t>
            </a:r>
            <a:endParaRPr lang="en-US" dirty="0" smtClean="0"/>
          </a:p>
          <a:p>
            <a:endParaRPr lang="en-US" dirty="0" smtClean="0"/>
          </a:p>
          <a:p>
            <a:r>
              <a:rPr lang="en-US" dirty="0" smtClean="0"/>
              <a:t>14.</a:t>
            </a:r>
            <a:r>
              <a:rPr lang="en-US" baseline="0" dirty="0" smtClean="0"/>
              <a:t> Under </a:t>
            </a:r>
            <a:r>
              <a:rPr lang="en-US" b="1" baseline="0" dirty="0" smtClean="0"/>
              <a:t>Page Range</a:t>
            </a:r>
            <a:r>
              <a:rPr lang="en-US" baseline="0" dirty="0" smtClean="0"/>
              <a:t>, Select </a:t>
            </a:r>
            <a:r>
              <a:rPr lang="en-US" b="1" baseline="0" dirty="0" smtClean="0"/>
              <a:t>All </a:t>
            </a:r>
            <a:endParaRPr lang="en-US" b="1" dirty="0" smtClean="0"/>
          </a:p>
          <a:p>
            <a:r>
              <a:rPr lang="en-US" dirty="0" smtClean="0"/>
              <a:t>15. Click </a:t>
            </a:r>
            <a:r>
              <a:rPr lang="en-US" b="1" dirty="0" smtClean="0"/>
              <a:t>OK</a:t>
            </a:r>
          </a:p>
          <a:p>
            <a:endParaRPr lang="en-US" b="1" dirty="0" smtClean="0"/>
          </a:p>
          <a:p>
            <a:r>
              <a:rPr lang="en-US" b="1" dirty="0" smtClean="0"/>
              <a:t>Note: if</a:t>
            </a:r>
            <a:r>
              <a:rPr lang="en-US" b="1" baseline="0" dirty="0" smtClean="0"/>
              <a:t> you select All, this will crop all pages in the same spot. If you would like to crop each page separately, please refer to next slide.  </a:t>
            </a:r>
            <a:endParaRPr lang="en-US" b="1" dirty="0"/>
          </a:p>
        </p:txBody>
      </p:sp>
      <p:sp>
        <p:nvSpPr>
          <p:cNvPr id="4" name="Slide Number Placeholder 3"/>
          <p:cNvSpPr>
            <a:spLocks noGrp="1"/>
          </p:cNvSpPr>
          <p:nvPr>
            <p:ph type="sldNum" sz="quarter" idx="10"/>
          </p:nvPr>
        </p:nvSpPr>
        <p:spPr/>
        <p:txBody>
          <a:bodyPr/>
          <a:lstStyle/>
          <a:p>
            <a:fld id="{FF55D033-7C26-49C9-A5FE-50375345539F}" type="slidenum">
              <a:rPr lang="en-US" smtClean="0"/>
              <a:t>10</a:t>
            </a:fld>
            <a:endParaRPr lang="en-US"/>
          </a:p>
        </p:txBody>
      </p:sp>
    </p:spTree>
    <p:extLst>
      <p:ext uri="{BB962C8B-B14F-4D97-AF65-F5344CB8AC3E}">
        <p14:creationId xmlns:p14="http://schemas.microsoft.com/office/powerpoint/2010/main" val="15785886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14.</a:t>
            </a:r>
            <a:r>
              <a:rPr lang="en-US" baseline="0" dirty="0" smtClean="0"/>
              <a:t> Under </a:t>
            </a:r>
            <a:r>
              <a:rPr lang="en-US" b="1" baseline="0" dirty="0" smtClean="0"/>
              <a:t>Page Range</a:t>
            </a:r>
            <a:r>
              <a:rPr lang="en-US" baseline="0" dirty="0" smtClean="0"/>
              <a:t>, Select </a:t>
            </a:r>
            <a:r>
              <a:rPr lang="en-US" b="1" baseline="0" dirty="0" smtClean="0"/>
              <a:t>From</a:t>
            </a:r>
            <a:r>
              <a:rPr lang="en-US" b="0" baseline="0" dirty="0" smtClean="0"/>
              <a:t>. Enter the range of page numbers you wish to crop.</a:t>
            </a:r>
          </a:p>
          <a:p>
            <a:r>
              <a:rPr lang="en-US" b="0" baseline="0" dirty="0" smtClean="0"/>
              <a:t>(i.e. From: 1 To: 1 if you wish to only crop that one page OR From: 1 To: 3 if you wish to crop pages 1 through 3)  </a:t>
            </a:r>
            <a:endParaRPr lang="en-US" b="0" dirty="0" smtClean="0"/>
          </a:p>
          <a:p>
            <a:r>
              <a:rPr lang="en-US" b="0" dirty="0" smtClean="0"/>
              <a:t>15. Click OK</a:t>
            </a: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11</a:t>
            </a:fld>
            <a:endParaRPr lang="en-US"/>
          </a:p>
        </p:txBody>
      </p:sp>
    </p:spTree>
    <p:extLst>
      <p:ext uri="{BB962C8B-B14F-4D97-AF65-F5344CB8AC3E}">
        <p14:creationId xmlns:p14="http://schemas.microsoft.com/office/powerpoint/2010/main" val="844586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The</a:t>
            </a:r>
            <a:r>
              <a:rPr lang="en-US" baseline="0" dirty="0" smtClean="0"/>
              <a:t> page that was once full of makings and page has been cropped and should now look similar to the image below</a:t>
            </a:r>
          </a:p>
          <a:p>
            <a:endParaRPr lang="en-US" baseline="0" dirty="0" smtClean="0"/>
          </a:p>
          <a:p>
            <a:r>
              <a:rPr lang="en-US" b="1" baseline="0" dirty="0" smtClean="0"/>
              <a:t>Note: All published markings have been cropped off </a:t>
            </a:r>
            <a:endParaRPr lang="en-US" b="1" dirty="0"/>
          </a:p>
        </p:txBody>
      </p:sp>
      <p:sp>
        <p:nvSpPr>
          <p:cNvPr id="4" name="Slide Number Placeholder 3"/>
          <p:cNvSpPr>
            <a:spLocks noGrp="1"/>
          </p:cNvSpPr>
          <p:nvPr>
            <p:ph type="sldNum" sz="quarter" idx="10"/>
          </p:nvPr>
        </p:nvSpPr>
        <p:spPr/>
        <p:txBody>
          <a:bodyPr/>
          <a:lstStyle/>
          <a:p>
            <a:fld id="{FF55D033-7C26-49C9-A5FE-50375345539F}" type="slidenum">
              <a:rPr lang="en-US" smtClean="0"/>
              <a:t>12</a:t>
            </a:fld>
            <a:endParaRPr lang="en-US"/>
          </a:p>
        </p:txBody>
      </p:sp>
    </p:spTree>
    <p:extLst>
      <p:ext uri="{BB962C8B-B14F-4D97-AF65-F5344CB8AC3E}">
        <p14:creationId xmlns:p14="http://schemas.microsoft.com/office/powerpoint/2010/main" val="24804449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200" u="none" kern="1200" dirty="0" smtClean="0">
                <a:solidFill>
                  <a:schemeClr val="tx1"/>
                </a:solidFill>
                <a:effectLst/>
                <a:latin typeface="+mn-lt"/>
                <a:ea typeface="+mn-ea"/>
                <a:cs typeface="+mn-cs"/>
              </a:rPr>
              <a:t>You are now ready to save the cropped file. </a:t>
            </a:r>
            <a:endParaRPr lang="en-US" u="none" dirty="0" smtClean="0"/>
          </a:p>
          <a:p>
            <a:endParaRPr lang="en-US" dirty="0" smtClean="0"/>
          </a:p>
          <a:p>
            <a:r>
              <a:rPr lang="en-US" dirty="0" smtClean="0"/>
              <a:t>18. Click on </a:t>
            </a:r>
            <a:r>
              <a:rPr lang="en-US" b="1" dirty="0" smtClean="0"/>
              <a:t>File</a:t>
            </a:r>
            <a:r>
              <a:rPr lang="en-US" dirty="0" smtClean="0"/>
              <a:t> located at the</a:t>
            </a:r>
            <a:r>
              <a:rPr lang="en-US" baseline="0" dirty="0" smtClean="0"/>
              <a:t> top left corner of your adobe document window </a:t>
            </a:r>
            <a:endParaRPr lang="en-US" dirty="0" smtClean="0"/>
          </a:p>
          <a:p>
            <a:r>
              <a:rPr lang="en-US" dirty="0" smtClean="0"/>
              <a:t>19. Click </a:t>
            </a:r>
            <a:r>
              <a:rPr lang="en-US" b="1" dirty="0" smtClean="0"/>
              <a:t>Save As… </a:t>
            </a:r>
          </a:p>
          <a:p>
            <a:endParaRPr lang="en-US" b="1" dirty="0" smtClean="0"/>
          </a:p>
          <a:p>
            <a:endParaRPr lang="en-US" b="1" dirty="0" smtClean="0"/>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13</a:t>
            </a:fld>
            <a:endParaRPr lang="en-US"/>
          </a:p>
        </p:txBody>
      </p:sp>
    </p:spTree>
    <p:extLst>
      <p:ext uri="{BB962C8B-B14F-4D97-AF65-F5344CB8AC3E}">
        <p14:creationId xmlns:p14="http://schemas.microsoft.com/office/powerpoint/2010/main" val="28647350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20.</a:t>
            </a:r>
            <a:r>
              <a:rPr lang="en-US" baseline="0" dirty="0" smtClean="0"/>
              <a:t> Ensure that the file type is save as </a:t>
            </a:r>
            <a:r>
              <a:rPr lang="en-US" b="1" baseline="0" dirty="0" smtClean="0"/>
              <a:t>Adobe PDF Files (*.pdf) </a:t>
            </a:r>
          </a:p>
          <a:p>
            <a:r>
              <a:rPr lang="en-US" b="0" baseline="0" dirty="0" smtClean="0"/>
              <a:t>21. Click </a:t>
            </a:r>
            <a:r>
              <a:rPr lang="en-US" b="1" baseline="0" dirty="0" smtClean="0"/>
              <a:t>Save </a:t>
            </a:r>
          </a:p>
          <a:p>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You have now successfully Cropped</a:t>
            </a:r>
            <a:r>
              <a:rPr lang="en-US" sz="1200" kern="1200" baseline="0" dirty="0" smtClean="0">
                <a:solidFill>
                  <a:schemeClr val="tx1"/>
                </a:solidFill>
                <a:effectLst/>
                <a:latin typeface="+mn-lt"/>
                <a:ea typeface="+mn-ea"/>
                <a:cs typeface="+mn-cs"/>
              </a:rPr>
              <a:t> a Published File. </a:t>
            </a:r>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14</a:t>
            </a:fld>
            <a:endParaRPr lang="en-US"/>
          </a:p>
        </p:txBody>
      </p:sp>
    </p:spTree>
    <p:extLst>
      <p:ext uri="{BB962C8B-B14F-4D97-AF65-F5344CB8AC3E}">
        <p14:creationId xmlns:p14="http://schemas.microsoft.com/office/powerpoint/2010/main" val="18172179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15</a:t>
            </a:fld>
            <a:endParaRPr lang="en-US"/>
          </a:p>
        </p:txBody>
      </p:sp>
    </p:spTree>
    <p:extLst>
      <p:ext uri="{BB962C8B-B14F-4D97-AF65-F5344CB8AC3E}">
        <p14:creationId xmlns:p14="http://schemas.microsoft.com/office/powerpoint/2010/main" val="4116524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You</a:t>
            </a:r>
            <a:r>
              <a:rPr lang="en-US" baseline="0" dirty="0" smtClean="0"/>
              <a:t> will first have to open up Adobe Acrobat </a:t>
            </a:r>
            <a:r>
              <a:rPr lang="en-US" i="0" baseline="0" dirty="0" smtClean="0"/>
              <a:t>XI Pro</a:t>
            </a:r>
            <a:r>
              <a:rPr lang="en-US" baseline="0" dirty="0" smtClean="0"/>
              <a:t>. To locate Adobe Acrobat XI Pro, please proceed with the following steps: </a:t>
            </a:r>
          </a:p>
          <a:p>
            <a:endParaRPr lang="en-US" baseline="0" dirty="0" smtClean="0"/>
          </a:p>
          <a:p>
            <a:pPr marL="228600" indent="-228600">
              <a:buAutoNum type="arabicPeriod"/>
            </a:pPr>
            <a:r>
              <a:rPr lang="en-US" baseline="0" dirty="0" smtClean="0"/>
              <a:t>Click on the </a:t>
            </a:r>
            <a:r>
              <a:rPr lang="en-US" b="1" baseline="0" dirty="0" smtClean="0"/>
              <a:t>Start Menu Icon </a:t>
            </a:r>
            <a:r>
              <a:rPr lang="en-US" baseline="0" dirty="0" smtClean="0"/>
              <a:t>located on the bottom left of the screen </a:t>
            </a:r>
          </a:p>
          <a:p>
            <a:pPr marL="228600" indent="-228600">
              <a:buAutoNum type="arabicPeriod"/>
            </a:pPr>
            <a:r>
              <a:rPr lang="en-US" baseline="0" dirty="0" smtClean="0"/>
              <a:t>Click on </a:t>
            </a:r>
            <a:r>
              <a:rPr lang="en-US" b="1" baseline="0" dirty="0" smtClean="0"/>
              <a:t>All Programs </a:t>
            </a: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2</a:t>
            </a:fld>
            <a:endParaRPr lang="en-US"/>
          </a:p>
        </p:txBody>
      </p:sp>
    </p:spTree>
    <p:extLst>
      <p:ext uri="{BB962C8B-B14F-4D97-AF65-F5344CB8AC3E}">
        <p14:creationId xmlns:p14="http://schemas.microsoft.com/office/powerpoint/2010/main" val="2503428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Under </a:t>
            </a:r>
            <a:r>
              <a:rPr lang="en-US" b="1" dirty="0" smtClean="0"/>
              <a:t>All</a:t>
            </a:r>
            <a:r>
              <a:rPr lang="en-US" b="1" baseline="0" dirty="0" smtClean="0"/>
              <a:t> Programs</a:t>
            </a:r>
            <a:r>
              <a:rPr lang="en-US" baseline="0" dirty="0" smtClean="0"/>
              <a:t>, y</a:t>
            </a:r>
            <a:r>
              <a:rPr lang="en-US" dirty="0" smtClean="0"/>
              <a:t>ou will</a:t>
            </a:r>
            <a:r>
              <a:rPr lang="en-US" baseline="0" dirty="0" smtClean="0"/>
              <a:t> see a list of programs and folders </a:t>
            </a:r>
          </a:p>
          <a:p>
            <a:endParaRPr lang="en-US" baseline="0" dirty="0" smtClean="0"/>
          </a:p>
          <a:p>
            <a:r>
              <a:rPr lang="en-US" baseline="0" dirty="0" smtClean="0"/>
              <a:t>3. Locate and click on </a:t>
            </a:r>
            <a:r>
              <a:rPr lang="en-US" b="1" baseline="0" dirty="0" smtClean="0"/>
              <a:t>Adobe Acrobat XI Pro</a:t>
            </a:r>
            <a:endParaRPr lang="en-US" b="1" dirty="0" smtClean="0"/>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3</a:t>
            </a:fld>
            <a:endParaRPr lang="en-US"/>
          </a:p>
        </p:txBody>
      </p:sp>
    </p:spTree>
    <p:extLst>
      <p:ext uri="{BB962C8B-B14F-4D97-AF65-F5344CB8AC3E}">
        <p14:creationId xmlns:p14="http://schemas.microsoft.com/office/powerpoint/2010/main" val="18354141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Once Adobe Acrobat</a:t>
            </a:r>
            <a:r>
              <a:rPr lang="en-US" baseline="0" dirty="0" smtClean="0"/>
              <a:t> XI Pro is open, you will want to open up the PDF file of the book you would like to separate:  </a:t>
            </a:r>
          </a:p>
          <a:p>
            <a:endParaRPr lang="en-US" baseline="0" dirty="0" smtClean="0"/>
          </a:p>
          <a:p>
            <a:r>
              <a:rPr lang="en-US" baseline="0" dirty="0" smtClean="0"/>
              <a:t>4. Click on </a:t>
            </a:r>
            <a:r>
              <a:rPr lang="en-US" b="1" baseline="0" dirty="0" smtClean="0"/>
              <a:t>Open… </a:t>
            </a: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4</a:t>
            </a:fld>
            <a:endParaRPr lang="en-US"/>
          </a:p>
        </p:txBody>
      </p:sp>
    </p:spTree>
    <p:extLst>
      <p:ext uri="{BB962C8B-B14F-4D97-AF65-F5344CB8AC3E}">
        <p14:creationId xmlns:p14="http://schemas.microsoft.com/office/powerpoint/2010/main" val="26204940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You</a:t>
            </a:r>
            <a:r>
              <a:rPr lang="en-US" baseline="0" dirty="0" smtClean="0"/>
              <a:t> will then want to locate the PDF file which you would like to separate. For this Example, we will be using an electronic PDF book called “</a:t>
            </a:r>
            <a:r>
              <a:rPr lang="en-US" b="1" baseline="0" dirty="0" smtClean="0"/>
              <a:t>Law, Constitution, and Ferderalism.pdf</a:t>
            </a:r>
            <a:r>
              <a:rPr lang="en-US" baseline="0" dirty="0" smtClean="0"/>
              <a:t>” </a:t>
            </a:r>
            <a:endParaRPr lang="en-US" dirty="0" smtClean="0"/>
          </a:p>
          <a:p>
            <a:endParaRPr lang="en-US" dirty="0" smtClean="0"/>
          </a:p>
          <a:p>
            <a:r>
              <a:rPr lang="en-US" dirty="0" smtClean="0"/>
              <a:t>5. Click</a:t>
            </a:r>
            <a:r>
              <a:rPr lang="en-US" baseline="0" dirty="0" smtClean="0"/>
              <a:t> on the file which you would like to use</a:t>
            </a:r>
          </a:p>
          <a:p>
            <a:r>
              <a:rPr lang="en-US" baseline="0" dirty="0" smtClean="0"/>
              <a:t>6. Click </a:t>
            </a:r>
            <a:r>
              <a:rPr lang="en-US" b="1" baseline="0" dirty="0" smtClean="0"/>
              <a:t>Open </a:t>
            </a:r>
            <a:endParaRPr lang="en-US" b="1" dirty="0"/>
          </a:p>
        </p:txBody>
      </p:sp>
      <p:sp>
        <p:nvSpPr>
          <p:cNvPr id="4" name="Slide Number Placeholder 3"/>
          <p:cNvSpPr>
            <a:spLocks noGrp="1"/>
          </p:cNvSpPr>
          <p:nvPr>
            <p:ph type="sldNum" sz="quarter" idx="10"/>
          </p:nvPr>
        </p:nvSpPr>
        <p:spPr/>
        <p:txBody>
          <a:bodyPr/>
          <a:lstStyle/>
          <a:p>
            <a:fld id="{F0B3DEE9-E983-4DB2-AB5F-9ABF1952C2DC}" type="slidenum">
              <a:rPr lang="en-US" smtClean="0"/>
              <a:t>5</a:t>
            </a:fld>
            <a:endParaRPr lang="en-US"/>
          </a:p>
        </p:txBody>
      </p:sp>
    </p:spTree>
    <p:extLst>
      <p:ext uri="{BB962C8B-B14F-4D97-AF65-F5344CB8AC3E}">
        <p14:creationId xmlns:p14="http://schemas.microsoft.com/office/powerpoint/2010/main" val="2560321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Once you have opened the file,</a:t>
            </a:r>
            <a:r>
              <a:rPr lang="en-US" baseline="0" dirty="0" smtClean="0"/>
              <a:t> you will want to adjust the percentage of the viewed page to 75%. </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Note: This</a:t>
            </a:r>
            <a:r>
              <a:rPr lang="en-US" sz="1200" b="1" kern="1200" baseline="0" dirty="0" smtClean="0">
                <a:solidFill>
                  <a:schemeClr val="tx1"/>
                </a:solidFill>
                <a:effectLst/>
                <a:latin typeface="+mn-lt"/>
                <a:ea typeface="+mn-ea"/>
                <a:cs typeface="+mn-cs"/>
              </a:rPr>
              <a:t> is done in order to </a:t>
            </a:r>
            <a:r>
              <a:rPr lang="en-US" sz="1200" b="1" kern="1200" dirty="0" smtClean="0">
                <a:solidFill>
                  <a:schemeClr val="tx1"/>
                </a:solidFill>
                <a:effectLst/>
                <a:latin typeface="+mn-lt"/>
                <a:ea typeface="+mn-ea"/>
                <a:cs typeface="+mn-cs"/>
              </a:rPr>
              <a:t>able to look at an entire page onscreen at one single time.</a:t>
            </a:r>
          </a:p>
          <a:p>
            <a:endParaRPr lang="en-US" dirty="0" smtClean="0"/>
          </a:p>
          <a:p>
            <a:r>
              <a:rPr lang="en-US" dirty="0" smtClean="0"/>
              <a:t>7. Click on the </a:t>
            </a:r>
            <a:r>
              <a:rPr lang="en-US" b="1" dirty="0" smtClean="0"/>
              <a:t>Downward tab </a:t>
            </a:r>
            <a:r>
              <a:rPr lang="en-US" dirty="0" smtClean="0"/>
              <a:t>(arrow</a:t>
            </a:r>
            <a:r>
              <a:rPr lang="en-US" baseline="0" dirty="0" smtClean="0"/>
              <a:t> looking tab) </a:t>
            </a:r>
          </a:p>
          <a:p>
            <a:r>
              <a:rPr lang="en-US" baseline="0" dirty="0" smtClean="0"/>
              <a:t>8. Click on </a:t>
            </a:r>
            <a:r>
              <a:rPr lang="en-US" b="1" baseline="0" dirty="0" smtClean="0"/>
              <a:t>75%</a:t>
            </a:r>
            <a:endParaRPr lang="en-US" b="1" dirty="0" smtClean="0"/>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6</a:t>
            </a:fld>
            <a:endParaRPr lang="en-US"/>
          </a:p>
        </p:txBody>
      </p:sp>
    </p:spTree>
    <p:extLst>
      <p:ext uri="{BB962C8B-B14F-4D97-AF65-F5344CB8AC3E}">
        <p14:creationId xmlns:p14="http://schemas.microsoft.com/office/powerpoint/2010/main" val="1268691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This is a page from our</a:t>
            </a:r>
            <a:r>
              <a:rPr lang="en-US" baseline="0" dirty="0" smtClean="0"/>
              <a:t> separated book.  As you may notice, there is a lot of unnecessary page numbers, as well as citations at the top, side and bottom of the page which will need to be cropped out in order for Kurzweil to effectively be able to transcribe and read out the document text.  </a:t>
            </a:r>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7</a:t>
            </a:fld>
            <a:endParaRPr lang="en-US"/>
          </a:p>
        </p:txBody>
      </p:sp>
    </p:spTree>
    <p:extLst>
      <p:ext uri="{BB962C8B-B14F-4D97-AF65-F5344CB8AC3E}">
        <p14:creationId xmlns:p14="http://schemas.microsoft.com/office/powerpoint/2010/main" val="1934220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crop the document page,</a:t>
            </a:r>
            <a:r>
              <a:rPr lang="en-US" sz="1200" kern="1200" baseline="0" dirty="0" smtClean="0">
                <a:solidFill>
                  <a:schemeClr val="tx1"/>
                </a:solidFill>
                <a:effectLst/>
                <a:latin typeface="+mn-lt"/>
                <a:ea typeface="+mn-ea"/>
                <a:cs typeface="+mn-cs"/>
              </a:rPr>
              <a:t> followed the following steps.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effectLst/>
                <a:latin typeface="+mn-lt"/>
                <a:ea typeface="+mn-ea"/>
                <a:cs typeface="+mn-cs"/>
              </a:rPr>
              <a:t>C</a:t>
            </a:r>
            <a:r>
              <a:rPr lang="en-US" sz="1200" kern="1200" dirty="0" smtClean="0">
                <a:solidFill>
                  <a:schemeClr val="tx1"/>
                </a:solidFill>
                <a:effectLst/>
                <a:latin typeface="+mn-lt"/>
                <a:ea typeface="+mn-ea"/>
                <a:cs typeface="+mn-cs"/>
              </a:rPr>
              <a:t>omplete the following steps for every individual page in a text book:</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9. Click on </a:t>
            </a:r>
            <a:r>
              <a:rPr lang="en-US" sz="1200" b="1" kern="1200" dirty="0" smtClean="0">
                <a:solidFill>
                  <a:schemeClr val="tx1"/>
                </a:solidFill>
                <a:effectLst/>
                <a:latin typeface="+mn-lt"/>
                <a:ea typeface="+mn-ea"/>
                <a:cs typeface="+mn-cs"/>
              </a:rPr>
              <a:t>Tools</a:t>
            </a:r>
            <a:r>
              <a:rPr lang="en-US" sz="1200" kern="1200" baseline="0" dirty="0" smtClean="0">
                <a:solidFill>
                  <a:schemeClr val="tx1"/>
                </a:solidFill>
                <a:effectLst/>
                <a:latin typeface="+mn-lt"/>
                <a:ea typeface="+mn-ea"/>
                <a:cs typeface="+mn-cs"/>
              </a:rPr>
              <a:t> located near the top right of your Acrobat window </a:t>
            </a:r>
            <a:r>
              <a:rPr lang="en-US" sz="1200"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10. Click</a:t>
            </a:r>
            <a:r>
              <a:rPr lang="en-US" sz="1200" kern="1200" baseline="0" dirty="0" smtClean="0">
                <a:solidFill>
                  <a:schemeClr val="tx1"/>
                </a:solidFill>
                <a:effectLst/>
                <a:latin typeface="+mn-lt"/>
                <a:ea typeface="+mn-ea"/>
                <a:cs typeface="+mn-cs"/>
              </a:rPr>
              <a:t> on </a:t>
            </a:r>
            <a:r>
              <a:rPr lang="en-US" sz="1200" b="1" kern="1200" baseline="0" dirty="0" smtClean="0">
                <a:solidFill>
                  <a:schemeClr val="tx1"/>
                </a:solidFill>
                <a:effectLst/>
                <a:latin typeface="+mn-lt"/>
                <a:ea typeface="+mn-ea"/>
                <a:cs typeface="+mn-cs"/>
              </a:rPr>
              <a:t>Pages</a:t>
            </a: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11. Click </a:t>
            </a:r>
            <a:r>
              <a:rPr lang="en-US" sz="1200" b="1" kern="1200" dirty="0" smtClean="0">
                <a:solidFill>
                  <a:schemeClr val="tx1"/>
                </a:solidFill>
                <a:effectLst/>
                <a:latin typeface="+mn-lt"/>
                <a:ea typeface="+mn-ea"/>
                <a:cs typeface="+mn-cs"/>
              </a:rPr>
              <a:t>Crop</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8</a:t>
            </a:fld>
            <a:endParaRPr lang="en-US"/>
          </a:p>
        </p:txBody>
      </p:sp>
    </p:spTree>
    <p:extLst>
      <p:ext uri="{BB962C8B-B14F-4D97-AF65-F5344CB8AC3E}">
        <p14:creationId xmlns:p14="http://schemas.microsoft.com/office/powerpoint/2010/main" val="13644930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smtClean="0"/>
              <a:t>12.</a:t>
            </a:r>
            <a:r>
              <a:rPr lang="en-US" baseline="0" dirty="0" smtClean="0"/>
              <a:t> With your curser (mouse, track pad), </a:t>
            </a:r>
            <a:r>
              <a:rPr lang="en-US" b="1" baseline="0" dirty="0" smtClean="0"/>
              <a:t>Highlight</a:t>
            </a:r>
            <a:r>
              <a:rPr lang="en-US" baseline="0" dirty="0" smtClean="0"/>
              <a:t> the selection which you would like to keep</a:t>
            </a:r>
          </a:p>
          <a:p>
            <a:endParaRPr lang="en-US" baseline="0" dirty="0" smtClean="0"/>
          </a:p>
          <a:p>
            <a:r>
              <a:rPr lang="en-US" b="1" baseline="0" dirty="0" smtClean="0"/>
              <a:t>Note: everything that is not highlighted blue will be cropped out of the selection </a:t>
            </a:r>
          </a:p>
          <a:p>
            <a:endParaRPr lang="en-US" baseline="0" dirty="0" smtClean="0"/>
          </a:p>
          <a:p>
            <a:r>
              <a:rPr lang="en-US" baseline="0" dirty="0" smtClean="0"/>
              <a:t>13. </a:t>
            </a:r>
            <a:r>
              <a:rPr lang="en-US" sz="1200" kern="1200" dirty="0" smtClean="0">
                <a:solidFill>
                  <a:schemeClr val="tx1"/>
                </a:solidFill>
                <a:effectLst/>
                <a:latin typeface="+mn-lt"/>
                <a:ea typeface="+mn-ea"/>
                <a:cs typeface="+mn-cs"/>
              </a:rPr>
              <a:t>In rapid succession, </a:t>
            </a:r>
            <a:r>
              <a:rPr lang="en-US" sz="1200" b="1" kern="1200" dirty="0" smtClean="0">
                <a:solidFill>
                  <a:schemeClr val="tx1"/>
                </a:solidFill>
                <a:effectLst/>
                <a:latin typeface="+mn-lt"/>
                <a:ea typeface="+mn-ea"/>
                <a:cs typeface="+mn-cs"/>
              </a:rPr>
              <a:t>double-click</a:t>
            </a:r>
            <a:r>
              <a:rPr lang="en-US" sz="1200" kern="1200" dirty="0" smtClean="0">
                <a:solidFill>
                  <a:schemeClr val="tx1"/>
                </a:solidFill>
                <a:effectLst/>
                <a:latin typeface="+mn-lt"/>
                <a:ea typeface="+mn-ea"/>
                <a:cs typeface="+mn-cs"/>
              </a:rPr>
              <a:t> (with the left mouse button) somewhere inside of the box you have just drawn</a:t>
            </a:r>
          </a:p>
          <a:p>
            <a:endParaRPr lang="en-US" dirty="0"/>
          </a:p>
        </p:txBody>
      </p:sp>
      <p:sp>
        <p:nvSpPr>
          <p:cNvPr id="4" name="Slide Number Placeholder 3"/>
          <p:cNvSpPr>
            <a:spLocks noGrp="1"/>
          </p:cNvSpPr>
          <p:nvPr>
            <p:ph type="sldNum" sz="quarter" idx="10"/>
          </p:nvPr>
        </p:nvSpPr>
        <p:spPr/>
        <p:txBody>
          <a:bodyPr/>
          <a:lstStyle/>
          <a:p>
            <a:fld id="{FF55D033-7C26-49C9-A5FE-50375345539F}" type="slidenum">
              <a:rPr lang="en-US" smtClean="0"/>
              <a:t>9</a:t>
            </a:fld>
            <a:endParaRPr lang="en-US"/>
          </a:p>
        </p:txBody>
      </p:sp>
    </p:spTree>
    <p:extLst>
      <p:ext uri="{BB962C8B-B14F-4D97-AF65-F5344CB8AC3E}">
        <p14:creationId xmlns:p14="http://schemas.microsoft.com/office/powerpoint/2010/main" val="2882023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7872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2A3FA88A-F8F7-4759-A54B-7CC1FEDC8A32}" type="datetimeFigureOut">
              <a:rPr lang="en-US" smtClean="0"/>
              <a:t>2/19/2014</a:t>
            </a:fld>
            <a:endParaRPr lang="en-US"/>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p>
            <a:fld id="{6AE27B75-B0BA-44E1-9F56-09BB81586C76}" type="slidenum">
              <a:rPr lang="en-US" smtClean="0"/>
              <a:t>‹#›</a:t>
            </a:fld>
            <a:endParaRPr lang="en-US"/>
          </a:p>
        </p:txBody>
      </p:sp>
    </p:spTree>
    <p:extLst>
      <p:ext uri="{BB962C8B-B14F-4D97-AF65-F5344CB8AC3E}">
        <p14:creationId xmlns:p14="http://schemas.microsoft.com/office/powerpoint/2010/main" val="2295787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7978823" y="4409389"/>
            <a:ext cx="1143055" cy="694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0" y="0"/>
            <a:ext cx="9144000" cy="432435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8046388"/>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1679" y="1123950"/>
            <a:ext cx="6560642" cy="1569660"/>
          </a:xfrm>
          <a:prstGeom prst="rect">
            <a:avLst/>
          </a:prstGeom>
          <a:noFill/>
        </p:spPr>
        <p:txBody>
          <a:bodyPr wrap="none" lIns="91440" tIns="45720" rIns="91440" bIns="45720">
            <a:spAutoFit/>
          </a:bodyPr>
          <a:lstStyle/>
          <a:p>
            <a:pPr algn="ctr"/>
            <a:r>
              <a:rPr lang="en-US" sz="9600" b="1" cap="none" spc="0" dirty="0" smtClean="0">
                <a:ln w="18415" cmpd="sng">
                  <a:solidFill>
                    <a:srgbClr val="FFFFFF"/>
                  </a:solidFill>
                  <a:prstDash val="solid"/>
                </a:ln>
                <a:solidFill>
                  <a:srgbClr val="FFFFFF"/>
                </a:solidFill>
              </a:rPr>
              <a:t>Introduction</a:t>
            </a:r>
            <a:endParaRPr lang="en-US" sz="9600" b="1" cap="none" spc="0" dirty="0">
              <a:ln w="18415" cmpd="sng">
                <a:solidFill>
                  <a:srgbClr val="FFFFFF"/>
                </a:solidFill>
                <a:prstDash val="solid"/>
              </a:ln>
              <a:solidFill>
                <a:srgbClr val="FFFFFF"/>
              </a:solidFill>
            </a:endParaRPr>
          </a:p>
        </p:txBody>
      </p:sp>
      <p:sp>
        <p:nvSpPr>
          <p:cNvPr id="7" name="Rectangle 6"/>
          <p:cNvSpPr/>
          <p:nvPr/>
        </p:nvSpPr>
        <p:spPr>
          <a:xfrm>
            <a:off x="719572" y="2711411"/>
            <a:ext cx="7704856" cy="830997"/>
          </a:xfrm>
          <a:prstGeom prst="rect">
            <a:avLst/>
          </a:prstGeom>
        </p:spPr>
        <p:txBody>
          <a:bodyPr wrap="square">
            <a:spAutoFit/>
          </a:bodyPr>
          <a:lstStyle/>
          <a:p>
            <a:pPr algn="ctr"/>
            <a:r>
              <a:rPr lang="en-CA" sz="2400" b="1" dirty="0" smtClean="0">
                <a:solidFill>
                  <a:schemeClr val="bg1"/>
                </a:solidFill>
              </a:rPr>
              <a:t>This document will show you how to Crop Published Files in Adobe Acrobat XI Pro</a:t>
            </a:r>
            <a:endParaRPr lang="en-CA" dirty="0"/>
          </a:p>
        </p:txBody>
      </p:sp>
    </p:spTree>
    <p:extLst>
      <p:ext uri="{BB962C8B-B14F-4D97-AF65-F5344CB8AC3E}">
        <p14:creationId xmlns:p14="http://schemas.microsoft.com/office/powerpoint/2010/main" val="1258459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CCOUN~1\AppData\Local\Temp\SNAGHTML1bcbb3c6.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24113" y="88140"/>
            <a:ext cx="4295775" cy="4091786"/>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133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ACCOUN~1\AppData\Local\Temp\SNAGHTML1bddbc6d.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77706" y="81336"/>
            <a:ext cx="4388588" cy="4180192"/>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13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15648" y="109883"/>
            <a:ext cx="3312704" cy="41392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352704" y="133350"/>
            <a:ext cx="4438592" cy="41039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CCOUN~1\AppData\Local\Temp\SNAGHTML1b71df75.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656417" y="142875"/>
            <a:ext cx="5831166" cy="410527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3133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3568" y="1276350"/>
            <a:ext cx="7848872" cy="2323713"/>
          </a:xfrm>
          <a:prstGeom prst="rect">
            <a:avLst/>
          </a:prstGeom>
        </p:spPr>
        <p:txBody>
          <a:bodyPr wrap="square">
            <a:spAutoFit/>
          </a:bodyPr>
          <a:lstStyle/>
          <a:p>
            <a:pPr algn="ctr"/>
            <a:r>
              <a:rPr lang="en-CA" sz="2400" b="1" dirty="0" smtClean="0">
                <a:solidFill>
                  <a:schemeClr val="bg2"/>
                </a:solidFill>
              </a:rPr>
              <a:t>If you </a:t>
            </a:r>
            <a:r>
              <a:rPr lang="en-CA" sz="2400" b="1" dirty="0" smtClean="0">
                <a:solidFill>
                  <a:schemeClr val="bg1"/>
                </a:solidFill>
              </a:rPr>
              <a:t>experience any difficulties Cropping Published Files with Acrobat Adobe XI Pro </a:t>
            </a:r>
            <a:r>
              <a:rPr lang="en-CA" sz="2400" b="1" dirty="0" smtClean="0">
                <a:solidFill>
                  <a:schemeClr val="bg2"/>
                </a:solidFill>
              </a:rPr>
              <a:t>, </a:t>
            </a:r>
            <a:r>
              <a:rPr lang="en-CA" sz="2400" b="1" dirty="0" smtClean="0">
                <a:solidFill>
                  <a:schemeClr val="bg1"/>
                </a:solidFill>
              </a:rPr>
              <a:t>please don’t hesitate to email the ITS department at: </a:t>
            </a:r>
          </a:p>
          <a:p>
            <a:pPr algn="ctr"/>
            <a:endParaRPr lang="en-CA" sz="2500" b="1" u="sng" dirty="0">
              <a:solidFill>
                <a:schemeClr val="bg1"/>
              </a:solidFill>
            </a:endParaRPr>
          </a:p>
          <a:p>
            <a:pPr algn="ctr"/>
            <a:r>
              <a:rPr lang="en-CA" sz="2800" b="1" dirty="0" smtClean="0">
                <a:solidFill>
                  <a:schemeClr val="bg1"/>
                </a:solidFill>
              </a:rPr>
              <a:t>helpdesk@kings.uwo.ca</a:t>
            </a:r>
            <a:endParaRPr lang="en-CA" sz="2000" b="1" dirty="0" smtClean="0">
              <a:solidFill>
                <a:schemeClr val="bg1"/>
              </a:solidFill>
            </a:endParaRPr>
          </a:p>
          <a:p>
            <a:pPr algn="ctr"/>
            <a:endParaRPr lang="en-CA" sz="2000" b="1" dirty="0">
              <a:solidFill>
                <a:schemeClr val="bg1"/>
              </a:solidFill>
            </a:endParaRPr>
          </a:p>
        </p:txBody>
      </p:sp>
    </p:spTree>
    <p:extLst>
      <p:ext uri="{BB962C8B-B14F-4D97-AF65-F5344CB8AC3E}">
        <p14:creationId xmlns:p14="http://schemas.microsoft.com/office/powerpoint/2010/main" val="1233133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72558" y="133350"/>
            <a:ext cx="2998884" cy="4116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71233" y="153162"/>
            <a:ext cx="3001534" cy="4089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808621" y="118743"/>
            <a:ext cx="5526759" cy="40620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C:\Users\ACCOUN~1\AppData\Local\Temp\SNAGHTML2908c35.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028700" y="209551"/>
            <a:ext cx="7086600" cy="3986212"/>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094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25564" y="192920"/>
            <a:ext cx="7892873" cy="39028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14638" y="93701"/>
            <a:ext cx="3514725" cy="41969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562311" y="107818"/>
            <a:ext cx="4019378" cy="41403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822554" y="31008"/>
            <a:ext cx="3519487" cy="41844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33133949"/>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Master Template</Template>
  <TotalTime>111</TotalTime>
  <Words>830</Words>
  <Application>Microsoft Office PowerPoint</Application>
  <PresentationFormat>On-screen Show (16:9)</PresentationFormat>
  <Paragraphs>80</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McKendrick</dc:creator>
  <cp:lastModifiedBy>user</cp:lastModifiedBy>
  <cp:revision>19</cp:revision>
  <dcterms:created xsi:type="dcterms:W3CDTF">2013-10-22T18:42:42Z</dcterms:created>
  <dcterms:modified xsi:type="dcterms:W3CDTF">2014-02-19T16:03:09Z</dcterms:modified>
</cp:coreProperties>
</file>