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60" r:id="rId3"/>
    <p:sldId id="270" r:id="rId4"/>
    <p:sldId id="274" r:id="rId5"/>
    <p:sldId id="281" r:id="rId6"/>
    <p:sldId id="282" r:id="rId7"/>
    <p:sldId id="279" r:id="rId8"/>
    <p:sldId id="280" r:id="rId9"/>
    <p:sldId id="275" r:id="rId10"/>
    <p:sldId id="276" r:id="rId11"/>
    <p:sldId id="277" r:id="rId12"/>
    <p:sldId id="27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88455" autoAdjust="0"/>
  </p:normalViewPr>
  <p:slideViewPr>
    <p:cSldViewPr>
      <p:cViewPr>
        <p:scale>
          <a:sx n="63" d="100"/>
          <a:sy n="63" d="100"/>
        </p:scale>
        <p:origin x="-1590" y="-48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833D35-3CB6-49C1-ABF6-32461A1C445F}" type="datetimeFigureOut">
              <a:rPr lang="en-CA" smtClean="0"/>
              <a:t>18/02/2014</a:t>
            </a:fld>
            <a:endParaRPr lang="en-CA"/>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922177-DC92-4D14-9818-DE77AC68DC2C}" type="slidenum">
              <a:rPr lang="en-CA" smtClean="0"/>
              <a:t>‹#›</a:t>
            </a:fld>
            <a:endParaRPr lang="en-CA"/>
          </a:p>
        </p:txBody>
      </p:sp>
    </p:spTree>
    <p:extLst>
      <p:ext uri="{BB962C8B-B14F-4D97-AF65-F5344CB8AC3E}">
        <p14:creationId xmlns:p14="http://schemas.microsoft.com/office/powerpoint/2010/main" val="276576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F2922177-DC92-4D14-9818-DE77AC68DC2C}" type="slidenum">
              <a:rPr lang="en-CA" smtClean="0"/>
              <a:t>1</a:t>
            </a:fld>
            <a:endParaRPr lang="en-CA"/>
          </a:p>
        </p:txBody>
      </p:sp>
    </p:spTree>
    <p:extLst>
      <p:ext uri="{BB962C8B-B14F-4D97-AF65-F5344CB8AC3E}">
        <p14:creationId xmlns:p14="http://schemas.microsoft.com/office/powerpoint/2010/main" val="1695157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To run the Accessibility Checker:</a:t>
            </a:r>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2. Click on</a:t>
            </a:r>
            <a:r>
              <a:rPr lang="en-CA" baseline="0" dirty="0" smtClean="0"/>
              <a:t> </a:t>
            </a:r>
            <a:r>
              <a:rPr lang="en-CA" b="1" baseline="0" dirty="0" smtClean="0"/>
              <a:t>File</a:t>
            </a:r>
            <a:endParaRPr lang="en-CA"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b="0" baseline="0" dirty="0" smtClean="0"/>
              <a:t>3. Then select</a:t>
            </a:r>
            <a:r>
              <a:rPr lang="en-CA" baseline="0" dirty="0" smtClean="0"/>
              <a:t> </a:t>
            </a:r>
            <a:r>
              <a:rPr lang="en-CA" b="1" baseline="0" dirty="0" smtClean="0"/>
              <a:t>Info </a:t>
            </a:r>
            <a:endParaRPr lang="en-CA" b="1" dirty="0" smtClean="0"/>
          </a:p>
          <a:p>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922177-DC92-4D14-9818-DE77AC68DC2C}" type="slidenum">
              <a:rPr lang="en-CA" smtClean="0"/>
              <a:t>10</a:t>
            </a:fld>
            <a:endParaRPr lang="en-CA"/>
          </a:p>
        </p:txBody>
      </p:sp>
    </p:spTree>
    <p:extLst>
      <p:ext uri="{BB962C8B-B14F-4D97-AF65-F5344CB8AC3E}">
        <p14:creationId xmlns:p14="http://schemas.microsoft.com/office/powerpoint/2010/main" val="1580941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sz="1200" b="0" i="0" kern="1200" dirty="0" smtClean="0">
                <a:solidFill>
                  <a:schemeClr val="tx1"/>
                </a:solidFill>
                <a:effectLst/>
                <a:latin typeface="+mn-lt"/>
                <a:ea typeface="+mn-ea"/>
                <a:cs typeface="+mn-cs"/>
              </a:rPr>
              <a:t>4.</a:t>
            </a:r>
            <a:r>
              <a:rPr lang="en-CA" sz="1200" b="0" i="0" kern="1200" baseline="0" dirty="0" smtClean="0">
                <a:solidFill>
                  <a:schemeClr val="tx1"/>
                </a:solidFill>
                <a:effectLst/>
                <a:latin typeface="+mn-lt"/>
                <a:ea typeface="+mn-ea"/>
                <a:cs typeface="+mn-cs"/>
              </a:rPr>
              <a:t> Click </a:t>
            </a:r>
            <a:r>
              <a:rPr lang="en-CA" sz="1200" b="1" i="0" kern="1200" baseline="0" dirty="0" smtClean="0">
                <a:solidFill>
                  <a:schemeClr val="tx1"/>
                </a:solidFill>
                <a:effectLst/>
                <a:latin typeface="+mn-lt"/>
                <a:ea typeface="+mn-ea"/>
                <a:cs typeface="+mn-cs"/>
              </a:rPr>
              <a:t>Check for Issues</a:t>
            </a:r>
          </a:p>
          <a:p>
            <a:r>
              <a:rPr lang="en-CA" sz="1200" b="0" i="0" kern="1200" baseline="0" dirty="0" smtClean="0">
                <a:solidFill>
                  <a:schemeClr val="tx1"/>
                </a:solidFill>
                <a:effectLst/>
                <a:latin typeface="+mn-lt"/>
                <a:ea typeface="+mn-ea"/>
                <a:cs typeface="+mn-cs"/>
              </a:rPr>
              <a:t>5. Select </a:t>
            </a:r>
            <a:r>
              <a:rPr lang="en-CA" sz="1200" b="1" i="0" kern="1200" baseline="0" dirty="0" smtClean="0">
                <a:solidFill>
                  <a:schemeClr val="tx1"/>
                </a:solidFill>
                <a:effectLst/>
                <a:latin typeface="+mn-lt"/>
                <a:ea typeface="+mn-ea"/>
                <a:cs typeface="+mn-cs"/>
              </a:rPr>
              <a:t>Check Accessibility  </a:t>
            </a:r>
            <a:endParaRPr lang="en-CA" sz="1200" b="1"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922177-DC92-4D14-9818-DE77AC68DC2C}" type="slidenum">
              <a:rPr lang="en-CA" smtClean="0"/>
              <a:t>11</a:t>
            </a:fld>
            <a:endParaRPr lang="en-CA"/>
          </a:p>
        </p:txBody>
      </p:sp>
    </p:spTree>
    <p:extLst>
      <p:ext uri="{BB962C8B-B14F-4D97-AF65-F5344CB8AC3E}">
        <p14:creationId xmlns:p14="http://schemas.microsoft.com/office/powerpoint/2010/main" val="15809412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dirty="0" smtClean="0"/>
              <a:t>Accessibility Checker will report accessibility problems in your document,</a:t>
            </a:r>
            <a:r>
              <a:rPr lang="en-CA" sz="1200" baseline="0" dirty="0" smtClean="0"/>
              <a:t> give you an opportunity to fix them before you publish. </a:t>
            </a:r>
            <a:endParaRPr lang="en-CA" sz="1200" dirty="0" smtClean="0"/>
          </a:p>
        </p:txBody>
      </p:sp>
      <p:sp>
        <p:nvSpPr>
          <p:cNvPr id="4" name="Slide Number Placeholder 3"/>
          <p:cNvSpPr>
            <a:spLocks noGrp="1"/>
          </p:cNvSpPr>
          <p:nvPr>
            <p:ph type="sldNum" sz="quarter" idx="10"/>
          </p:nvPr>
        </p:nvSpPr>
        <p:spPr/>
        <p:txBody>
          <a:bodyPr/>
          <a:lstStyle/>
          <a:p>
            <a:fld id="{F2922177-DC92-4D14-9818-DE77AC68DC2C}" type="slidenum">
              <a:rPr lang="en-CA" smtClean="0"/>
              <a:t>12</a:t>
            </a:fld>
            <a:endParaRPr lang="en-CA"/>
          </a:p>
        </p:txBody>
      </p:sp>
    </p:spTree>
    <p:extLst>
      <p:ext uri="{BB962C8B-B14F-4D97-AF65-F5344CB8AC3E}">
        <p14:creationId xmlns:p14="http://schemas.microsoft.com/office/powerpoint/2010/main" val="1580941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F2922177-DC92-4D14-9818-DE77AC68DC2C}" type="slidenum">
              <a:rPr lang="en-CA" smtClean="0"/>
              <a:t>13</a:t>
            </a:fld>
            <a:endParaRPr lang="en-CA"/>
          </a:p>
        </p:txBody>
      </p:sp>
    </p:spTree>
    <p:extLst>
      <p:ext uri="{BB962C8B-B14F-4D97-AF65-F5344CB8AC3E}">
        <p14:creationId xmlns:p14="http://schemas.microsoft.com/office/powerpoint/2010/main" val="1016974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sz="1200" b="1" kern="1200" dirty="0" smtClean="0">
                <a:solidFill>
                  <a:schemeClr val="tx1"/>
                </a:solidFill>
                <a:effectLst/>
                <a:latin typeface="+mn-lt"/>
                <a:ea typeface="+mn-ea"/>
                <a:cs typeface="+mn-cs"/>
              </a:rPr>
              <a:t>Colours</a:t>
            </a:r>
            <a:endParaRPr lang="en-US" sz="1200" b="1"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Avoid using red or green as well as yellow mixed with blue</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Best to use black text – use colour sparingly and generally in titles or for highlighting</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Conveying a message should not rely solely on the use of colour; neither background nor font</a:t>
            </a:r>
            <a:endParaRPr lang="en-US" sz="1200" kern="1200" dirty="0" smtClean="0">
              <a:solidFill>
                <a:schemeClr val="tx1"/>
              </a:solidFill>
              <a:effectLst/>
              <a:latin typeface="+mn-lt"/>
              <a:ea typeface="+mn-ea"/>
              <a:cs typeface="+mn-cs"/>
            </a:endParaRPr>
          </a:p>
          <a:p>
            <a:pPr marL="171450" lvl="0" indent="-171450">
              <a:buFont typeface="Arial" charset="0"/>
              <a:buChar char="•"/>
            </a:pPr>
            <a:r>
              <a:rPr lang="en-CA" sz="1200" kern="1200" dirty="0" smtClean="0">
                <a:solidFill>
                  <a:schemeClr val="tx1"/>
                </a:solidFill>
                <a:effectLst/>
                <a:latin typeface="+mn-lt"/>
                <a:ea typeface="+mn-ea"/>
                <a:cs typeface="+mn-cs"/>
              </a:rPr>
              <a:t>Ensure a clear contrast between the text and images and the background colour or paper colour</a:t>
            </a:r>
          </a:p>
          <a:p>
            <a:pPr marL="0" lvl="0" indent="0">
              <a:buFont typeface="Arial" charset="0"/>
              <a:buNone/>
            </a:pPr>
            <a:r>
              <a:rPr lang="en-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fontAlgn="base"/>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922177-DC92-4D14-9818-DE77AC68DC2C}" type="slidenum">
              <a:rPr lang="en-CA" smtClean="0"/>
              <a:t>2</a:t>
            </a:fld>
            <a:endParaRPr lang="en-CA"/>
          </a:p>
        </p:txBody>
      </p:sp>
    </p:spTree>
    <p:extLst>
      <p:ext uri="{BB962C8B-B14F-4D97-AF65-F5344CB8AC3E}">
        <p14:creationId xmlns:p14="http://schemas.microsoft.com/office/powerpoint/2010/main" val="1580941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sz="1200" b="1" kern="1200" dirty="0" smtClean="0">
                <a:solidFill>
                  <a:schemeClr val="tx1"/>
                </a:solidFill>
                <a:effectLst/>
                <a:latin typeface="+mn-lt"/>
                <a:ea typeface="+mn-ea"/>
                <a:cs typeface="+mn-cs"/>
              </a:rPr>
              <a:t>Fonts</a:t>
            </a:r>
            <a:endParaRPr lang="en-US" sz="1200" b="1"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Non Serif fonts such as Arial and Verdana are good choices</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Use fonts between 12 and 18 points (Note: sizing differs between fonts)</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Avoid overuse of capital letters or italics</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922177-DC92-4D14-9818-DE77AC68DC2C}" type="slidenum">
              <a:rPr lang="en-CA" smtClean="0"/>
              <a:t>3</a:t>
            </a:fld>
            <a:endParaRPr lang="en-CA"/>
          </a:p>
        </p:txBody>
      </p:sp>
    </p:spTree>
    <p:extLst>
      <p:ext uri="{BB962C8B-B14F-4D97-AF65-F5344CB8AC3E}">
        <p14:creationId xmlns:p14="http://schemas.microsoft.com/office/powerpoint/2010/main" val="1580941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sz="1200" b="1" kern="1200" dirty="0" smtClean="0">
                <a:solidFill>
                  <a:schemeClr val="tx1"/>
                </a:solidFill>
                <a:effectLst/>
                <a:latin typeface="+mn-lt"/>
                <a:ea typeface="+mn-ea"/>
                <a:cs typeface="+mn-cs"/>
              </a:rPr>
              <a:t>Structure of the document</a:t>
            </a:r>
            <a:endParaRPr lang="en-US" sz="1200" b="1"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Use styles for headings, sub headings and text instead of font attributes</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Avoid the use of watermarks or background designs or images</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Space the lines of a document with at least 25 to 30 per cent of the font size between each</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Columns require less eye movement and peripheral vision than full page documents</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If binding a document use spiral binding or leave large margins to assist the pages in laying flat</a:t>
            </a:r>
            <a:endParaRPr lang="en-US" sz="1200" kern="1200" dirty="0" smtClean="0">
              <a:solidFill>
                <a:schemeClr val="tx1"/>
              </a:solidFill>
              <a:effectLst/>
              <a:latin typeface="+mn-lt"/>
              <a:ea typeface="+mn-ea"/>
              <a:cs typeface="+mn-cs"/>
            </a:endParaRPr>
          </a:p>
          <a:p>
            <a:pPr marL="0" lvl="0" indent="0">
              <a:buFont typeface="Arial" charset="0"/>
              <a:buNone/>
            </a:pPr>
            <a:r>
              <a:rPr lang="en-CA" sz="1200" kern="1200" dirty="0" smtClean="0">
                <a:solidFill>
                  <a:schemeClr val="tx1"/>
                </a:solidFill>
                <a:effectLst/>
                <a:latin typeface="+mn-lt"/>
                <a:ea typeface="+mn-ea"/>
                <a:cs typeface="+mn-cs"/>
              </a:rPr>
              <a:t>* If unable to avoid the use of headers &amp; footers, ensure important information contained there is repeated elsewhere in the document as some </a:t>
            </a:r>
          </a:p>
          <a:p>
            <a:pPr marL="0" lvl="0" indent="0">
              <a:buFont typeface="Arial" charset="0"/>
              <a:buNone/>
            </a:pPr>
            <a:r>
              <a:rPr lang="en-CA" sz="1200" kern="1200" dirty="0" smtClean="0">
                <a:solidFill>
                  <a:schemeClr val="tx1"/>
                </a:solidFill>
                <a:effectLst/>
                <a:latin typeface="+mn-lt"/>
                <a:ea typeface="+mn-ea"/>
                <a:cs typeface="+mn-cs"/>
              </a:rPr>
              <a:t>* technologies don’t read headers / footers</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Keep tables as simple as possible and do not use tables to format text into columns</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Avoid hyphenation </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 Do not set any security options that prevent access to the document, text, or output methods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922177-DC92-4D14-9818-DE77AC68DC2C}" type="slidenum">
              <a:rPr lang="en-CA" smtClean="0"/>
              <a:t>4</a:t>
            </a:fld>
            <a:endParaRPr lang="en-CA"/>
          </a:p>
        </p:txBody>
      </p:sp>
    </p:spTree>
    <p:extLst>
      <p:ext uri="{BB962C8B-B14F-4D97-AF65-F5344CB8AC3E}">
        <p14:creationId xmlns:p14="http://schemas.microsoft.com/office/powerpoint/2010/main" val="1580941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Provide alternative text for</a:t>
            </a:r>
            <a:r>
              <a:rPr lang="en-US" sz="1200" b="1" kern="1200" baseline="0" dirty="0" smtClean="0">
                <a:solidFill>
                  <a:schemeClr val="tx1"/>
                </a:solidFill>
                <a:effectLst/>
                <a:latin typeface="+mn-lt"/>
                <a:ea typeface="+mn-ea"/>
                <a:cs typeface="+mn-cs"/>
              </a:rPr>
              <a:t> images, through format picture and Alt text</a:t>
            </a:r>
          </a:p>
          <a:p>
            <a:endParaRPr lang="en-US" sz="1200" b="1" kern="1200" baseline="0" dirty="0" smtClean="0">
              <a:solidFill>
                <a:schemeClr val="tx1"/>
              </a:solidFill>
              <a:effectLst/>
              <a:latin typeface="+mn-lt"/>
              <a:ea typeface="+mn-ea"/>
              <a:cs typeface="+mn-cs"/>
            </a:endParaRPr>
          </a:p>
          <a:p>
            <a:r>
              <a:rPr lang="en-CA" dirty="0" smtClean="0">
                <a:solidFill>
                  <a:schemeClr val="bg1"/>
                </a:solidFill>
              </a:rPr>
              <a:t>Word documents sometime contain images. These images should be given alternative text (alt text), to be read by screen readers such as JAWS. This alt txt will remain intact if the document is saved as a Word document or a PDF. For more information on this topic, visit out </a:t>
            </a:r>
            <a:r>
              <a:rPr lang="en-CA" u="sng" dirty="0" smtClean="0">
                <a:solidFill>
                  <a:schemeClr val="bg1"/>
                </a:solidFill>
              </a:rPr>
              <a:t>AT Accessibility community</a:t>
            </a:r>
            <a:r>
              <a:rPr lang="en-CA" dirty="0" smtClean="0">
                <a:solidFill>
                  <a:schemeClr val="bg1"/>
                </a:solidFill>
              </a:rPr>
              <a:t> and see out wiki on </a:t>
            </a:r>
            <a:r>
              <a:rPr lang="en-CA" u="sng" dirty="0" smtClean="0">
                <a:solidFill>
                  <a:schemeClr val="bg1"/>
                </a:solidFill>
              </a:rPr>
              <a:t>Alt Text Best practices  </a:t>
            </a:r>
          </a:p>
          <a:p>
            <a:endParaRPr lang="en-CA" b="1" dirty="0" smtClean="0">
              <a:solidFill>
                <a:schemeClr val="bg1"/>
              </a:solidFill>
            </a:endParaRPr>
          </a:p>
          <a:p>
            <a:r>
              <a:rPr lang="en-CA" dirty="0" smtClean="0">
                <a:solidFill>
                  <a:schemeClr val="bg1"/>
                </a:solidFill>
              </a:rPr>
              <a:t>1. To add alt text to an image, </a:t>
            </a:r>
            <a:r>
              <a:rPr lang="en-CA" b="1" dirty="0" smtClean="0">
                <a:solidFill>
                  <a:schemeClr val="bg1"/>
                </a:solidFill>
              </a:rPr>
              <a:t>Right-Click</a:t>
            </a:r>
            <a:r>
              <a:rPr lang="en-CA" dirty="0" smtClean="0">
                <a:solidFill>
                  <a:schemeClr val="bg1"/>
                </a:solidFill>
              </a:rPr>
              <a:t> on the image and select </a:t>
            </a:r>
            <a:r>
              <a:rPr lang="en-CA" b="1" dirty="0" smtClean="0">
                <a:solidFill>
                  <a:schemeClr val="bg1"/>
                </a:solidFill>
              </a:rPr>
              <a:t>Format Picture </a:t>
            </a:r>
          </a:p>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922177-DC92-4D14-9818-DE77AC68DC2C}" type="slidenum">
              <a:rPr lang="en-CA" smtClean="0"/>
              <a:t>5</a:t>
            </a:fld>
            <a:endParaRPr lang="en-CA" dirty="0"/>
          </a:p>
        </p:txBody>
      </p:sp>
    </p:spTree>
    <p:extLst>
      <p:ext uri="{BB962C8B-B14F-4D97-AF65-F5344CB8AC3E}">
        <p14:creationId xmlns:p14="http://schemas.microsoft.com/office/powerpoint/2010/main" val="1580941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solidFill>
                  <a:schemeClr val="bg1"/>
                </a:solidFill>
              </a:rPr>
              <a:t>2. The Format Picture window will open,</a:t>
            </a:r>
            <a:r>
              <a:rPr lang="en-CA" baseline="0" dirty="0" smtClean="0">
                <a:solidFill>
                  <a:schemeClr val="bg1"/>
                </a:solidFill>
              </a:rPr>
              <a:t> select </a:t>
            </a:r>
            <a:r>
              <a:rPr lang="en-CA" b="1" baseline="0" dirty="0" smtClean="0">
                <a:solidFill>
                  <a:schemeClr val="bg1"/>
                </a:solidFill>
              </a:rPr>
              <a:t>Alt Text </a:t>
            </a:r>
            <a:r>
              <a:rPr lang="en-CA" b="0" baseline="0" dirty="0" smtClean="0">
                <a:solidFill>
                  <a:schemeClr val="bg1"/>
                </a:solidFill>
              </a:rPr>
              <a:t>tab.</a:t>
            </a:r>
          </a:p>
          <a:p>
            <a:pPr marL="0" marR="0" indent="0" algn="l" defTabSz="914400" rtl="0" eaLnBrk="1" fontAlgn="auto" latinLnBrk="0" hangingPunct="1">
              <a:lnSpc>
                <a:spcPct val="100000"/>
              </a:lnSpc>
              <a:spcBef>
                <a:spcPts val="0"/>
              </a:spcBef>
              <a:spcAft>
                <a:spcPts val="0"/>
              </a:spcAft>
              <a:buClrTx/>
              <a:buSzTx/>
              <a:buFontTx/>
              <a:buNone/>
              <a:tabLst/>
              <a:defRPr/>
            </a:pPr>
            <a:r>
              <a:rPr lang="en-CA" b="0" dirty="0" smtClean="0">
                <a:solidFill>
                  <a:schemeClr val="bg1"/>
                </a:solidFill>
              </a:rPr>
              <a:t>3.</a:t>
            </a:r>
            <a:r>
              <a:rPr lang="en-CA" b="1" dirty="0" smtClean="0">
                <a:solidFill>
                  <a:schemeClr val="bg1"/>
                </a:solidFill>
              </a:rPr>
              <a:t> Enter the</a:t>
            </a:r>
            <a:r>
              <a:rPr lang="en-CA" b="1" baseline="0" dirty="0" smtClean="0">
                <a:solidFill>
                  <a:schemeClr val="bg1"/>
                </a:solidFill>
              </a:rPr>
              <a:t> Appropriate </a:t>
            </a:r>
            <a:r>
              <a:rPr lang="en-CA" b="1" dirty="0" smtClean="0">
                <a:solidFill>
                  <a:schemeClr val="bg1"/>
                </a:solidFill>
              </a:rPr>
              <a:t>Alt Text into the </a:t>
            </a:r>
            <a:r>
              <a:rPr lang="en-CA" b="1" baseline="0" dirty="0" smtClean="0">
                <a:solidFill>
                  <a:schemeClr val="bg1"/>
                </a:solidFill>
              </a:rPr>
              <a:t>Title Box</a:t>
            </a:r>
            <a:r>
              <a:rPr lang="en-CA" b="0" dirty="0" smtClean="0">
                <a:solidFill>
                  <a:schemeClr val="bg1"/>
                </a:solidFill>
              </a:rPr>
              <a:t>. Don’t bother to entering</a:t>
            </a:r>
            <a:r>
              <a:rPr lang="en-CA" b="0" baseline="0" dirty="0" smtClean="0">
                <a:solidFill>
                  <a:schemeClr val="bg1"/>
                </a:solidFill>
              </a:rPr>
              <a:t> a description- that’s not necessary. </a:t>
            </a:r>
          </a:p>
          <a:p>
            <a:pPr marL="0" marR="0" indent="0" algn="l" defTabSz="914400" rtl="0" eaLnBrk="1" fontAlgn="auto" latinLnBrk="0" hangingPunct="1">
              <a:lnSpc>
                <a:spcPct val="100000"/>
              </a:lnSpc>
              <a:spcBef>
                <a:spcPts val="0"/>
              </a:spcBef>
              <a:spcAft>
                <a:spcPts val="0"/>
              </a:spcAft>
              <a:buClrTx/>
              <a:buSzTx/>
              <a:buFontTx/>
              <a:buNone/>
              <a:tabLst/>
              <a:defRPr/>
            </a:pPr>
            <a:r>
              <a:rPr lang="en-CA" b="0" baseline="0" dirty="0" smtClean="0">
                <a:solidFill>
                  <a:schemeClr val="bg1"/>
                </a:solidFill>
              </a:rPr>
              <a:t>4. Then click </a:t>
            </a:r>
            <a:r>
              <a:rPr lang="en-CA" b="1" baseline="0" dirty="0" smtClean="0">
                <a:solidFill>
                  <a:schemeClr val="bg1"/>
                </a:solidFill>
              </a:rPr>
              <a:t>Close</a:t>
            </a:r>
            <a:r>
              <a:rPr lang="en-CA" b="0" baseline="0" dirty="0" smtClean="0">
                <a:solidFill>
                  <a:schemeClr val="bg1"/>
                </a:solidFill>
              </a:rPr>
              <a:t> button.  </a:t>
            </a:r>
            <a:endParaRPr lang="en-CA" sz="1100" b="0" dirty="0" smtClean="0">
              <a:solidFill>
                <a:schemeClr val="bg1"/>
              </a:solidFill>
            </a:endParaRPr>
          </a:p>
        </p:txBody>
      </p:sp>
      <p:sp>
        <p:nvSpPr>
          <p:cNvPr id="4" name="Slide Number Placeholder 3"/>
          <p:cNvSpPr>
            <a:spLocks noGrp="1"/>
          </p:cNvSpPr>
          <p:nvPr>
            <p:ph type="sldNum" sz="quarter" idx="10"/>
          </p:nvPr>
        </p:nvSpPr>
        <p:spPr/>
        <p:txBody>
          <a:bodyPr/>
          <a:lstStyle/>
          <a:p>
            <a:fld id="{F2922177-DC92-4D14-9818-DE77AC68DC2C}" type="slidenum">
              <a:rPr lang="en-CA" smtClean="0"/>
              <a:t>6</a:t>
            </a:fld>
            <a:endParaRPr lang="en-CA" dirty="0"/>
          </a:p>
        </p:txBody>
      </p:sp>
    </p:spTree>
    <p:extLst>
      <p:ext uri="{BB962C8B-B14F-4D97-AF65-F5344CB8AC3E}">
        <p14:creationId xmlns:p14="http://schemas.microsoft.com/office/powerpoint/2010/main" val="1580941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b="1" dirty="0" smtClean="0"/>
              <a:t>Add Hyperlinks</a:t>
            </a:r>
          </a:p>
          <a:p>
            <a:endParaRPr lang="en-CA" dirty="0" smtClean="0"/>
          </a:p>
          <a:p>
            <a:r>
              <a:rPr lang="en-CA" dirty="0" smtClean="0"/>
              <a:t>In Word,</a:t>
            </a:r>
            <a:r>
              <a:rPr lang="en-CA" baseline="0" dirty="0" smtClean="0"/>
              <a:t> immediately after you type a URL (e.g</a:t>
            </a:r>
            <a:r>
              <a:rPr lang="en-CA" u="none" baseline="0" dirty="0" smtClean="0"/>
              <a:t>. </a:t>
            </a:r>
            <a:r>
              <a:rPr lang="en-CA" u="none" dirty="0" smtClean="0"/>
              <a:t>http://www.kings.uwo.ca</a:t>
            </a:r>
            <a:r>
              <a:rPr lang="en-CA" baseline="0" dirty="0" smtClean="0"/>
              <a:t>) and press Enter, a hyperlink will be automatically created for you, but this is not always meaningful to an assistive technology user. Whenever possible, make a hyperlink by using a word or phrase within the text that will identify where the link is taking you to. For example, the following link will take you to </a:t>
            </a:r>
            <a:r>
              <a:rPr lang="en-CA" u="sng" baseline="0" dirty="0" smtClean="0"/>
              <a:t>King’s home page on the web. </a:t>
            </a:r>
          </a:p>
          <a:p>
            <a:endParaRPr lang="en-CA" u="sng" baseline="0" dirty="0" smtClean="0"/>
          </a:p>
          <a:p>
            <a:r>
              <a:rPr lang="en-CA" u="none" baseline="0" dirty="0" smtClean="0"/>
              <a:t>To turn a word or a phrase into a hyperlink, use the following steps: </a:t>
            </a:r>
          </a:p>
          <a:p>
            <a:endParaRPr lang="en-CA" u="none" baseline="0" dirty="0" smtClean="0"/>
          </a:p>
          <a:p>
            <a:r>
              <a:rPr lang="en-CA" u="none" baseline="0" dirty="0" smtClean="0"/>
              <a:t>1. </a:t>
            </a:r>
            <a:r>
              <a:rPr lang="en-CA" b="1" u="none" baseline="0" dirty="0" smtClean="0"/>
              <a:t>Highlight the text you want</a:t>
            </a:r>
            <a:r>
              <a:rPr lang="en-CA" u="none" baseline="0" dirty="0" smtClean="0"/>
              <a:t>. </a:t>
            </a:r>
            <a:r>
              <a:rPr lang="en-CA" b="1" u="none" baseline="0" dirty="0" smtClean="0"/>
              <a:t>Right click</a:t>
            </a:r>
            <a:r>
              <a:rPr lang="en-CA" u="none" baseline="0" dirty="0" smtClean="0"/>
              <a:t> your mouse and choose the option “</a:t>
            </a:r>
            <a:r>
              <a:rPr lang="en-CA" b="1" u="none" baseline="0" dirty="0" smtClean="0"/>
              <a:t>Hyperlink</a:t>
            </a:r>
            <a:r>
              <a:rPr lang="en-CA" u="none" baseline="0" dirty="0" smtClean="0"/>
              <a:t>”. </a:t>
            </a:r>
            <a:endParaRPr lang="en-CA" u="none" dirty="0" smtClean="0"/>
          </a:p>
          <a:p>
            <a:pPr fontAlgn="base"/>
            <a:r>
              <a:rPr lang="en-CA" sz="1200" b="0" i="0" kern="1200" baseline="0" dirty="0" smtClean="0">
                <a:solidFill>
                  <a:schemeClr val="tx1"/>
                </a:solidFill>
                <a:effectLst/>
                <a:latin typeface="+mn-lt"/>
                <a:ea typeface="+mn-ea"/>
                <a:cs typeface="+mn-cs"/>
              </a:rPr>
              <a:t> </a:t>
            </a:r>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922177-DC92-4D14-9818-DE77AC68DC2C}" type="slidenum">
              <a:rPr lang="en-CA" smtClean="0"/>
              <a:t>7</a:t>
            </a:fld>
            <a:endParaRPr lang="en-CA" dirty="0"/>
          </a:p>
        </p:txBody>
      </p:sp>
    </p:spTree>
    <p:extLst>
      <p:ext uri="{BB962C8B-B14F-4D97-AF65-F5344CB8AC3E}">
        <p14:creationId xmlns:p14="http://schemas.microsoft.com/office/powerpoint/2010/main" val="1580941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a:r>
              <a:rPr lang="en-CA" baseline="0" dirty="0" smtClean="0"/>
              <a:t>In the window that will pop-up  (see image below), the text you highlighted will be displayed in the “text to display” box. </a:t>
            </a:r>
            <a:r>
              <a:rPr lang="en-CA" sz="1200" kern="1200" baseline="0" dirty="0" smtClean="0">
                <a:solidFill>
                  <a:schemeClr val="tx1"/>
                </a:solidFill>
                <a:effectLst/>
                <a:latin typeface="+mn-lt"/>
                <a:ea typeface="+mn-ea"/>
                <a:cs typeface="+mn-cs"/>
              </a:rPr>
              <a:t>Make sure to always p</a:t>
            </a:r>
            <a:r>
              <a:rPr lang="en-CA" sz="1200" kern="1200" dirty="0" smtClean="0">
                <a:solidFill>
                  <a:schemeClr val="tx1"/>
                </a:solidFill>
                <a:effectLst/>
                <a:latin typeface="+mn-lt"/>
                <a:ea typeface="+mn-ea"/>
                <a:cs typeface="+mn-cs"/>
              </a:rPr>
              <a:t>rovide a description of the hyperlink in plain English using the ‘text to display’ feature in the hyperlink formatting window.</a:t>
            </a:r>
            <a:endParaRPr lang="en-CA" sz="1200" b="0" i="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endParaRPr lang="en-CA" baseline="0" dirty="0" smtClean="0"/>
          </a:p>
          <a:p>
            <a:pPr marL="0" marR="0" indent="0" algn="l" defTabSz="914400" rtl="0" eaLnBrk="1" fontAlgn="base" latinLnBrk="0" hangingPunct="1">
              <a:lnSpc>
                <a:spcPct val="100000"/>
              </a:lnSpc>
              <a:spcBef>
                <a:spcPts val="0"/>
              </a:spcBef>
              <a:spcAft>
                <a:spcPts val="0"/>
              </a:spcAft>
              <a:buClrTx/>
              <a:buSzTx/>
              <a:buFontTx/>
              <a:buNone/>
              <a:tabLst/>
              <a:defRPr/>
            </a:pPr>
            <a:r>
              <a:rPr lang="en-CA" baseline="0" dirty="0" smtClean="0"/>
              <a:t> </a:t>
            </a:r>
          </a:p>
          <a:p>
            <a:pPr marL="0" marR="0" indent="0" algn="l" defTabSz="914400" rtl="0" eaLnBrk="1" fontAlgn="base" latinLnBrk="0" hangingPunct="1">
              <a:lnSpc>
                <a:spcPct val="100000"/>
              </a:lnSpc>
              <a:spcBef>
                <a:spcPts val="0"/>
              </a:spcBef>
              <a:spcAft>
                <a:spcPts val="0"/>
              </a:spcAft>
              <a:buClrTx/>
              <a:buSzTx/>
              <a:buFontTx/>
              <a:buNone/>
              <a:tabLst/>
              <a:defRPr/>
            </a:pPr>
            <a:r>
              <a:rPr lang="en-CA" baseline="0" dirty="0" smtClean="0"/>
              <a:t>2. You can then type or cut-and-paste the URL address of the page to be linked to the “</a:t>
            </a:r>
            <a:r>
              <a:rPr lang="en-CA" b="1" baseline="0" dirty="0" smtClean="0"/>
              <a:t>Address</a:t>
            </a:r>
            <a:r>
              <a:rPr lang="en-CA" baseline="0" dirty="0" smtClean="0"/>
              <a:t>” box. </a:t>
            </a:r>
          </a:p>
          <a:p>
            <a:pPr marL="0" marR="0" indent="0" algn="l" defTabSz="914400" rtl="0" eaLnBrk="1" fontAlgn="base" latinLnBrk="0" hangingPunct="1">
              <a:lnSpc>
                <a:spcPct val="100000"/>
              </a:lnSpc>
              <a:spcBef>
                <a:spcPts val="0"/>
              </a:spcBef>
              <a:spcAft>
                <a:spcPts val="0"/>
              </a:spcAft>
              <a:buClrTx/>
              <a:buSzTx/>
              <a:buFontTx/>
              <a:buNone/>
              <a:tabLst/>
              <a:defRPr/>
            </a:pPr>
            <a:r>
              <a:rPr lang="en-CA" dirty="0" smtClean="0"/>
              <a:t>3. After clicking</a:t>
            </a:r>
            <a:r>
              <a:rPr lang="en-CA" baseline="0" dirty="0" smtClean="0"/>
              <a:t> </a:t>
            </a:r>
            <a:r>
              <a:rPr lang="en-CA" b="1" baseline="0" dirty="0" smtClean="0"/>
              <a:t>OK</a:t>
            </a:r>
            <a:r>
              <a:rPr lang="en-CA" baseline="0" dirty="0" smtClean="0"/>
              <a:t>,  (you will be able to see an active link (underlines and in blue) as in the example below:</a:t>
            </a:r>
            <a:endParaRPr lang="en-CA" dirty="0" smtClean="0"/>
          </a:p>
          <a:p>
            <a:pPr fontAlgn="base"/>
            <a:endParaRPr lang="en-CA" sz="1200" b="0" i="0" kern="1200" dirty="0" smtClean="0">
              <a:solidFill>
                <a:schemeClr val="tx1"/>
              </a:solidFill>
              <a:effectLst/>
              <a:latin typeface="+mn-lt"/>
              <a:ea typeface="+mn-ea"/>
              <a:cs typeface="+mn-cs"/>
            </a:endParaRPr>
          </a:p>
          <a:p>
            <a:pPr fontAlgn="base"/>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922177-DC92-4D14-9818-DE77AC68DC2C}" type="slidenum">
              <a:rPr lang="en-CA" smtClean="0"/>
              <a:t>8</a:t>
            </a:fld>
            <a:endParaRPr lang="en-CA" dirty="0"/>
          </a:p>
        </p:txBody>
      </p:sp>
    </p:spTree>
    <p:extLst>
      <p:ext uri="{BB962C8B-B14F-4D97-AF65-F5344CB8AC3E}">
        <p14:creationId xmlns:p14="http://schemas.microsoft.com/office/powerpoint/2010/main" val="1580941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Accessibility checker</a:t>
            </a:r>
          </a:p>
          <a:p>
            <a:endParaRPr lang="en-US" sz="1200" b="1" kern="1200" dirty="0" smtClean="0">
              <a:solidFill>
                <a:schemeClr val="tx1"/>
              </a:solidFill>
              <a:effectLst/>
              <a:latin typeface="+mn-lt"/>
              <a:ea typeface="+mn-ea"/>
              <a:cs typeface="+mn-cs"/>
            </a:endParaRPr>
          </a:p>
          <a:p>
            <a:r>
              <a:rPr lang="en-CA" sz="1200" dirty="0" smtClean="0"/>
              <a:t>Word </a:t>
            </a:r>
            <a:r>
              <a:rPr lang="en-CA" sz="1200" baseline="0" dirty="0" smtClean="0"/>
              <a:t>2010 includes an Accessibility Checker that will scan your document for problems. </a:t>
            </a:r>
            <a:r>
              <a:rPr lang="en-CA" baseline="0" dirty="0" smtClean="0"/>
              <a:t>Accessibility checker can only be used on </a:t>
            </a:r>
            <a:r>
              <a:rPr lang="en-CA" b="1" baseline="0" dirty="0" smtClean="0"/>
              <a:t>.</a:t>
            </a:r>
            <a:r>
              <a:rPr lang="en-CA" b="1" baseline="0" dirty="0" err="1" smtClean="0"/>
              <a:t>docx</a:t>
            </a:r>
            <a:r>
              <a:rPr lang="en-CA" b="1" baseline="0" dirty="0" smtClean="0"/>
              <a:t> </a:t>
            </a:r>
            <a:r>
              <a:rPr lang="en-CA" baseline="0" dirty="0" smtClean="0"/>
              <a:t>files, and not on the older .doc files. </a:t>
            </a:r>
          </a:p>
          <a:p>
            <a:r>
              <a:rPr lang="en-CA" baseline="0" dirty="0" smtClean="0"/>
              <a:t>1. If you have a *.doc file, do a File &gt; Save as Type: </a:t>
            </a:r>
            <a:r>
              <a:rPr lang="en-CA" b="1" baseline="0" dirty="0" smtClean="0"/>
              <a:t>Word Document </a:t>
            </a:r>
            <a:r>
              <a:rPr lang="en-CA" baseline="0" dirty="0" smtClean="0"/>
              <a:t>(</a:t>
            </a:r>
            <a:r>
              <a:rPr lang="en-CA" b="1" baseline="0" dirty="0" smtClean="0"/>
              <a:t>*.</a:t>
            </a:r>
            <a:r>
              <a:rPr lang="en-CA" b="1" baseline="0" dirty="0" err="1" smtClean="0"/>
              <a:t>docx</a:t>
            </a:r>
            <a:r>
              <a:rPr lang="en-CA" baseline="0" dirty="0" smtClean="0"/>
              <a:t>). </a:t>
            </a:r>
            <a:endParaRPr lang="en-CA" dirty="0" smtClean="0"/>
          </a:p>
          <a:p>
            <a:r>
              <a:rPr lang="en-US" sz="1200" b="1" kern="1200" dirty="0" smtClean="0">
                <a:solidFill>
                  <a:schemeClr val="tx1"/>
                </a:solidFill>
                <a:effectLst/>
                <a:latin typeface="+mn-lt"/>
                <a:ea typeface="+mn-ea"/>
                <a:cs typeface="+mn-cs"/>
              </a:rPr>
              <a:t> </a:t>
            </a:r>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2922177-DC92-4D14-9818-DE77AC68DC2C}" type="slidenum">
              <a:rPr lang="en-CA" smtClean="0"/>
              <a:t>9</a:t>
            </a:fld>
            <a:endParaRPr lang="en-CA"/>
          </a:p>
        </p:txBody>
      </p:sp>
    </p:spTree>
    <p:extLst>
      <p:ext uri="{BB962C8B-B14F-4D97-AF65-F5344CB8AC3E}">
        <p14:creationId xmlns:p14="http://schemas.microsoft.com/office/powerpoint/2010/main" val="1580941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57872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2A3FA88A-F8F7-4759-A54B-7CC1FEDC8A32}" type="datetimeFigureOut">
              <a:rPr lang="en-US" smtClean="0"/>
              <a:t>2/18/2014</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6AE27B75-B0BA-44E1-9F56-09BB81586C76}" type="slidenum">
              <a:rPr lang="en-US" smtClean="0"/>
              <a:t>‹#›</a:t>
            </a:fld>
            <a:endParaRPr lang="en-US"/>
          </a:p>
        </p:txBody>
      </p:sp>
    </p:spTree>
    <p:extLst>
      <p:ext uri="{BB962C8B-B14F-4D97-AF65-F5344CB8AC3E}">
        <p14:creationId xmlns:p14="http://schemas.microsoft.com/office/powerpoint/2010/main" val="22957872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7978823" y="4409389"/>
            <a:ext cx="1143055" cy="6941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0" y="0"/>
            <a:ext cx="9144000" cy="4324350"/>
          </a:xfrm>
          <a:prstGeom prst="rect">
            <a:avLst/>
          </a:prstGeom>
          <a:solidFill>
            <a:srgbClr val="004236"/>
          </a:solidFill>
          <a:ln>
            <a:solidFill>
              <a:srgbClr val="0042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8046388"/>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121283" y="1360385"/>
            <a:ext cx="6907276" cy="1508105"/>
          </a:xfrm>
          <a:prstGeom prst="rect">
            <a:avLst/>
          </a:prstGeom>
          <a:noFill/>
        </p:spPr>
        <p:txBody>
          <a:bodyPr wrap="none" lIns="91440" tIns="45720" rIns="91440" bIns="45720">
            <a:spAutoFit/>
          </a:bodyPr>
          <a:lstStyle/>
          <a:p>
            <a:pPr algn="ctr"/>
            <a:r>
              <a:rPr lang="en-US" sz="4600" b="1" dirty="0">
                <a:ln w="18415" cmpd="sng">
                  <a:solidFill>
                    <a:srgbClr val="FFFFFF"/>
                  </a:solidFill>
                  <a:prstDash val="solid"/>
                </a:ln>
                <a:solidFill>
                  <a:srgbClr val="FFFFFF"/>
                </a:solidFill>
              </a:rPr>
              <a:t>Accessibility fonts, </a:t>
            </a:r>
            <a:r>
              <a:rPr lang="en-US" sz="4600" b="1" dirty="0" err="1">
                <a:ln w="18415" cmpd="sng">
                  <a:solidFill>
                    <a:srgbClr val="FFFFFF"/>
                  </a:solidFill>
                  <a:prstDash val="solid"/>
                </a:ln>
                <a:solidFill>
                  <a:srgbClr val="FFFFFF"/>
                </a:solidFill>
              </a:rPr>
              <a:t>colours</a:t>
            </a:r>
            <a:r>
              <a:rPr lang="en-US" sz="4600" b="1" dirty="0">
                <a:ln w="18415" cmpd="sng">
                  <a:solidFill>
                    <a:srgbClr val="FFFFFF"/>
                  </a:solidFill>
                  <a:prstDash val="solid"/>
                </a:ln>
                <a:solidFill>
                  <a:srgbClr val="FFFFFF"/>
                </a:solidFill>
              </a:rPr>
              <a:t>, </a:t>
            </a:r>
            <a:endParaRPr lang="en-US" sz="4600" b="1" dirty="0" smtClean="0">
              <a:ln w="18415" cmpd="sng">
                <a:solidFill>
                  <a:srgbClr val="FFFFFF"/>
                </a:solidFill>
                <a:prstDash val="solid"/>
              </a:ln>
              <a:solidFill>
                <a:srgbClr val="FFFFFF"/>
              </a:solidFill>
            </a:endParaRPr>
          </a:p>
          <a:p>
            <a:pPr algn="ctr"/>
            <a:r>
              <a:rPr lang="en-US" sz="4600" b="1" dirty="0" smtClean="0">
                <a:ln w="18415" cmpd="sng">
                  <a:solidFill>
                    <a:srgbClr val="FFFFFF"/>
                  </a:solidFill>
                  <a:prstDash val="solid"/>
                </a:ln>
                <a:solidFill>
                  <a:srgbClr val="FFFFFF"/>
                </a:solidFill>
              </a:rPr>
              <a:t>and </a:t>
            </a:r>
            <a:r>
              <a:rPr lang="en-US" sz="4600" b="1" dirty="0">
                <a:ln w="18415" cmpd="sng">
                  <a:solidFill>
                    <a:srgbClr val="FFFFFF"/>
                  </a:solidFill>
                  <a:prstDash val="solid"/>
                </a:ln>
                <a:solidFill>
                  <a:srgbClr val="FFFFFF"/>
                </a:solidFill>
              </a:rPr>
              <a:t>hyperlinks</a:t>
            </a:r>
            <a:endParaRPr lang="en-US" sz="4600" b="1" cap="none" spc="0" dirty="0">
              <a:ln w="18415" cmpd="sng">
                <a:solidFill>
                  <a:srgbClr val="FFFFFF"/>
                </a:solidFill>
                <a:prstDash val="solid"/>
              </a:ln>
              <a:solidFill>
                <a:srgbClr val="FFFFFF"/>
              </a:solidFill>
            </a:endParaRPr>
          </a:p>
        </p:txBody>
      </p:sp>
      <p:sp>
        <p:nvSpPr>
          <p:cNvPr id="8" name="Rectangle 7"/>
          <p:cNvSpPr/>
          <p:nvPr/>
        </p:nvSpPr>
        <p:spPr>
          <a:xfrm>
            <a:off x="539552" y="2859855"/>
            <a:ext cx="7704856" cy="830997"/>
          </a:xfrm>
          <a:prstGeom prst="rect">
            <a:avLst/>
          </a:prstGeom>
        </p:spPr>
        <p:txBody>
          <a:bodyPr wrap="square">
            <a:spAutoFit/>
          </a:bodyPr>
          <a:lstStyle/>
          <a:p>
            <a:pPr algn="ctr"/>
            <a:r>
              <a:rPr lang="en-CA" sz="2400" b="1" dirty="0" smtClean="0">
                <a:solidFill>
                  <a:schemeClr val="bg1"/>
                </a:solidFill>
              </a:rPr>
              <a:t>This document will help you create accessibility documents including fonts, colours, and hyperlinks</a:t>
            </a:r>
            <a:endParaRPr lang="en-CA" dirty="0"/>
          </a:p>
        </p:txBody>
      </p:sp>
    </p:spTree>
    <p:extLst>
      <p:ext uri="{BB962C8B-B14F-4D97-AF65-F5344CB8AC3E}">
        <p14:creationId xmlns:p14="http://schemas.microsoft.com/office/powerpoint/2010/main" val="1258459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01000" y="914401"/>
            <a:ext cx="45719" cy="800219"/>
          </a:xfrm>
          <a:prstGeom prst="rect">
            <a:avLst/>
          </a:prstGeom>
          <a:noFill/>
        </p:spPr>
        <p:txBody>
          <a:bodyPr wrap="square" rtlCol="0">
            <a:spAutoFit/>
          </a:bodyPr>
          <a:lstStyle/>
          <a:p>
            <a:endParaRPr lang="en-CA" sz="2800" b="1" dirty="0">
              <a:solidFill>
                <a:srgbClr val="FF0000"/>
              </a:solidFill>
            </a:endParaRPr>
          </a:p>
          <a:p>
            <a:endParaRPr lang="en-CA"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971800" y="236105"/>
            <a:ext cx="3124200" cy="3950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4584575" y="600730"/>
            <a:ext cx="216025" cy="523220"/>
          </a:xfrm>
          <a:prstGeom prst="rect">
            <a:avLst/>
          </a:prstGeom>
          <a:noFill/>
        </p:spPr>
        <p:txBody>
          <a:bodyPr wrap="square" rtlCol="0">
            <a:spAutoFit/>
          </a:bodyPr>
          <a:lstStyle/>
          <a:p>
            <a:r>
              <a:rPr lang="en-CA" sz="2800" b="1" dirty="0" smtClean="0">
                <a:solidFill>
                  <a:srgbClr val="FF0000"/>
                </a:solidFill>
              </a:rPr>
              <a:t>2</a:t>
            </a:r>
            <a:endParaRPr lang="en-CA" b="1" dirty="0">
              <a:solidFill>
                <a:srgbClr val="FF0000"/>
              </a:solidFill>
            </a:endParaRPr>
          </a:p>
        </p:txBody>
      </p:sp>
      <p:sp>
        <p:nvSpPr>
          <p:cNvPr id="8" name="TextBox 7"/>
          <p:cNvSpPr txBox="1"/>
          <p:nvPr/>
        </p:nvSpPr>
        <p:spPr>
          <a:xfrm>
            <a:off x="5410200" y="2114550"/>
            <a:ext cx="216025" cy="523220"/>
          </a:xfrm>
          <a:prstGeom prst="rect">
            <a:avLst/>
          </a:prstGeom>
          <a:noFill/>
        </p:spPr>
        <p:txBody>
          <a:bodyPr wrap="square" rtlCol="0">
            <a:spAutoFit/>
          </a:bodyPr>
          <a:lstStyle/>
          <a:p>
            <a:r>
              <a:rPr lang="en-CA" sz="2800" b="1" dirty="0" smtClean="0">
                <a:solidFill>
                  <a:srgbClr val="FF0000"/>
                </a:solidFill>
              </a:rPr>
              <a:t>3</a:t>
            </a:r>
            <a:endParaRPr lang="en-CA" b="1" dirty="0">
              <a:solidFill>
                <a:srgbClr val="FF0000"/>
              </a:solidFill>
            </a:endParaRPr>
          </a:p>
        </p:txBody>
      </p:sp>
    </p:spTree>
    <p:extLst>
      <p:ext uri="{BB962C8B-B14F-4D97-AF65-F5344CB8AC3E}">
        <p14:creationId xmlns:p14="http://schemas.microsoft.com/office/powerpoint/2010/main" val="1527282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01000" y="914401"/>
            <a:ext cx="45719" cy="800219"/>
          </a:xfrm>
          <a:prstGeom prst="rect">
            <a:avLst/>
          </a:prstGeom>
          <a:noFill/>
        </p:spPr>
        <p:txBody>
          <a:bodyPr wrap="square" rtlCol="0">
            <a:spAutoFit/>
          </a:bodyPr>
          <a:lstStyle/>
          <a:p>
            <a:endParaRPr lang="en-CA" sz="2800" b="1" dirty="0">
              <a:solidFill>
                <a:srgbClr val="FF0000"/>
              </a:solidFill>
            </a:endParaRPr>
          </a:p>
          <a:p>
            <a:endParaRPr lang="en-CA"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523914" y="734381"/>
            <a:ext cx="5867486" cy="3166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3657600" y="1210330"/>
            <a:ext cx="216025" cy="523220"/>
          </a:xfrm>
          <a:prstGeom prst="rect">
            <a:avLst/>
          </a:prstGeom>
          <a:noFill/>
        </p:spPr>
        <p:txBody>
          <a:bodyPr wrap="square" rtlCol="0">
            <a:spAutoFit/>
          </a:bodyPr>
          <a:lstStyle/>
          <a:p>
            <a:r>
              <a:rPr lang="en-CA" sz="2800" b="1" dirty="0" smtClean="0">
                <a:solidFill>
                  <a:srgbClr val="FF0000"/>
                </a:solidFill>
              </a:rPr>
              <a:t>4</a:t>
            </a:r>
            <a:endParaRPr lang="en-CA" b="1" dirty="0">
              <a:solidFill>
                <a:srgbClr val="FF0000"/>
              </a:solidFill>
            </a:endParaRPr>
          </a:p>
        </p:txBody>
      </p:sp>
      <p:sp>
        <p:nvSpPr>
          <p:cNvPr id="11" name="TextBox 10"/>
          <p:cNvSpPr txBox="1"/>
          <p:nvPr/>
        </p:nvSpPr>
        <p:spPr>
          <a:xfrm>
            <a:off x="5943600" y="2429530"/>
            <a:ext cx="216025" cy="523220"/>
          </a:xfrm>
          <a:prstGeom prst="rect">
            <a:avLst/>
          </a:prstGeom>
          <a:noFill/>
        </p:spPr>
        <p:txBody>
          <a:bodyPr wrap="square" rtlCol="0">
            <a:spAutoFit/>
          </a:bodyPr>
          <a:lstStyle/>
          <a:p>
            <a:r>
              <a:rPr lang="en-CA" sz="2800" b="1" dirty="0" smtClean="0">
                <a:solidFill>
                  <a:srgbClr val="FF0000"/>
                </a:solidFill>
              </a:rPr>
              <a:t>5</a:t>
            </a:r>
            <a:endParaRPr lang="en-CA" b="1" dirty="0">
              <a:solidFill>
                <a:srgbClr val="FF0000"/>
              </a:solidFill>
            </a:endParaRPr>
          </a:p>
        </p:txBody>
      </p:sp>
    </p:spTree>
    <p:extLst>
      <p:ext uri="{BB962C8B-B14F-4D97-AF65-F5344CB8AC3E}">
        <p14:creationId xmlns:p14="http://schemas.microsoft.com/office/powerpoint/2010/main" val="2625369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01000" y="914401"/>
            <a:ext cx="45719" cy="800219"/>
          </a:xfrm>
          <a:prstGeom prst="rect">
            <a:avLst/>
          </a:prstGeom>
          <a:noFill/>
        </p:spPr>
        <p:txBody>
          <a:bodyPr wrap="square" rtlCol="0">
            <a:spAutoFit/>
          </a:bodyPr>
          <a:lstStyle/>
          <a:p>
            <a:endParaRPr lang="en-CA" sz="2800" b="1" dirty="0">
              <a:solidFill>
                <a:srgbClr val="FF0000"/>
              </a:solidFill>
            </a:endParaRPr>
          </a:p>
          <a:p>
            <a:endParaRPr lang="en-CA" dirty="0"/>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276600" y="209550"/>
            <a:ext cx="2133600" cy="3858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3173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3568" y="1581150"/>
            <a:ext cx="7848872" cy="2015936"/>
          </a:xfrm>
          <a:prstGeom prst="rect">
            <a:avLst/>
          </a:prstGeom>
        </p:spPr>
        <p:txBody>
          <a:bodyPr wrap="square">
            <a:spAutoFit/>
          </a:bodyPr>
          <a:lstStyle/>
          <a:p>
            <a:pPr algn="ctr"/>
            <a:r>
              <a:rPr lang="en-CA" sz="2400" b="1" dirty="0" smtClean="0">
                <a:solidFill>
                  <a:schemeClr val="bg2"/>
                </a:solidFill>
              </a:rPr>
              <a:t>If you still can’t </a:t>
            </a:r>
            <a:r>
              <a:rPr lang="en-CA" sz="2400" b="1" dirty="0">
                <a:solidFill>
                  <a:schemeClr val="bg1"/>
                </a:solidFill>
              </a:rPr>
              <a:t>create accessibility documents including fonts, colours, and hyperlinks </a:t>
            </a:r>
            <a:r>
              <a:rPr lang="en-CA" sz="2400" b="1" dirty="0" smtClean="0">
                <a:solidFill>
                  <a:schemeClr val="bg1"/>
                </a:solidFill>
              </a:rPr>
              <a:t>please don’t hesitate to email the ITS department at: </a:t>
            </a:r>
          </a:p>
          <a:p>
            <a:pPr algn="ctr"/>
            <a:endParaRPr lang="en-CA" sz="2500" b="1" u="sng" dirty="0">
              <a:solidFill>
                <a:schemeClr val="bg1"/>
              </a:solidFill>
            </a:endParaRPr>
          </a:p>
          <a:p>
            <a:pPr algn="ctr"/>
            <a:r>
              <a:rPr lang="en-CA" sz="2800" b="1" dirty="0">
                <a:solidFill>
                  <a:schemeClr val="bg1"/>
                </a:solidFill>
              </a:rPr>
              <a:t>helpdesk@kings.uwo.ca</a:t>
            </a:r>
            <a:endParaRPr lang="en-CA" sz="2000" b="1" dirty="0">
              <a:solidFill>
                <a:schemeClr val="bg1"/>
              </a:solidFill>
            </a:endParaRPr>
          </a:p>
        </p:txBody>
      </p:sp>
    </p:spTree>
    <p:extLst>
      <p:ext uri="{BB962C8B-B14F-4D97-AF65-F5344CB8AC3E}">
        <p14:creationId xmlns:p14="http://schemas.microsoft.com/office/powerpoint/2010/main" val="508606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86250"/>
          </a:xfrm>
          <a:prstGeom prst="rect">
            <a:avLst/>
          </a:prstGeom>
          <a:solidFill>
            <a:srgbClr val="004236"/>
          </a:solidFill>
          <a:ln>
            <a:solidFill>
              <a:srgbClr val="0042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DON’T use </a:t>
            </a:r>
            <a:r>
              <a:rPr lang="en-US" sz="2400" dirty="0" smtClean="0">
                <a:solidFill>
                  <a:srgbClr val="FF0000"/>
                </a:solidFill>
              </a:rPr>
              <a:t>RED</a:t>
            </a:r>
            <a:r>
              <a:rPr lang="en-US" sz="2400" dirty="0" smtClean="0"/>
              <a:t>, </a:t>
            </a:r>
            <a:r>
              <a:rPr lang="en-US" sz="2400" dirty="0" smtClean="0">
                <a:solidFill>
                  <a:srgbClr val="00B050"/>
                </a:solidFill>
              </a:rPr>
              <a:t>GREEN</a:t>
            </a:r>
            <a:r>
              <a:rPr lang="en-US" sz="2400" dirty="0" smtClean="0"/>
              <a:t>, or </a:t>
            </a:r>
            <a:r>
              <a:rPr lang="en-US" sz="2400" dirty="0" smtClean="0">
                <a:solidFill>
                  <a:srgbClr val="FFFF00"/>
                </a:solidFill>
              </a:rPr>
              <a:t>YELLOW</a:t>
            </a:r>
            <a:r>
              <a:rPr lang="en-US" sz="2400" dirty="0" smtClean="0"/>
              <a:t> mixed with </a:t>
            </a:r>
            <a:r>
              <a:rPr lang="en-US" sz="2400" dirty="0" smtClean="0">
                <a:solidFill>
                  <a:srgbClr val="00B0F0"/>
                </a:solidFill>
              </a:rPr>
              <a:t>BLUE</a:t>
            </a:r>
          </a:p>
          <a:p>
            <a:pPr algn="ctr"/>
            <a:endParaRPr lang="en-US" sz="2400" dirty="0" smtClean="0">
              <a:solidFill>
                <a:srgbClr val="00B0F0"/>
              </a:solidFill>
            </a:endParaRPr>
          </a:p>
          <a:p>
            <a:pPr algn="ctr"/>
            <a:endParaRPr lang="en-US" sz="2400" dirty="0" smtClean="0">
              <a:solidFill>
                <a:srgbClr val="00B0F0"/>
              </a:solidFill>
            </a:endParaRPr>
          </a:p>
          <a:p>
            <a:pPr algn="ctr"/>
            <a:r>
              <a:rPr lang="en-US" sz="2400" dirty="0" smtClean="0">
                <a:solidFill>
                  <a:schemeClr val="tx1"/>
                </a:solidFill>
              </a:rPr>
              <a:t>Use Black text in titles or for highlighting</a:t>
            </a:r>
          </a:p>
          <a:p>
            <a:pPr algn="ctr"/>
            <a:endParaRPr lang="en-US" sz="2400" dirty="0" smtClean="0">
              <a:solidFill>
                <a:schemeClr val="tx1"/>
              </a:solidFill>
            </a:endParaRPr>
          </a:p>
          <a:p>
            <a:pPr algn="ctr"/>
            <a:endParaRPr lang="en-US" sz="2400" dirty="0" smtClean="0">
              <a:solidFill>
                <a:schemeClr val="tx1"/>
              </a:solidFill>
            </a:endParaRPr>
          </a:p>
          <a:p>
            <a:pPr algn="ctr"/>
            <a:r>
              <a:rPr lang="en-US" sz="2400" dirty="0" smtClean="0">
                <a:solidFill>
                  <a:schemeClr val="bg1"/>
                </a:solidFill>
              </a:rPr>
              <a:t>Ensure a clear contrast between the text and the background </a:t>
            </a:r>
            <a:endParaRPr lang="en-US" sz="2400" dirty="0">
              <a:solidFill>
                <a:schemeClr val="bg1"/>
              </a:solidFill>
            </a:endParaRPr>
          </a:p>
        </p:txBody>
      </p:sp>
      <p:sp>
        <p:nvSpPr>
          <p:cNvPr id="3" name="TextBox 2"/>
          <p:cNvSpPr txBox="1"/>
          <p:nvPr/>
        </p:nvSpPr>
        <p:spPr>
          <a:xfrm>
            <a:off x="8001000" y="914401"/>
            <a:ext cx="45719" cy="800219"/>
          </a:xfrm>
          <a:prstGeom prst="rect">
            <a:avLst/>
          </a:prstGeom>
          <a:noFill/>
        </p:spPr>
        <p:txBody>
          <a:bodyPr wrap="square" rtlCol="0">
            <a:spAutoFit/>
          </a:bodyPr>
          <a:lstStyle/>
          <a:p>
            <a:endParaRPr lang="en-CA" sz="2800" b="1" dirty="0">
              <a:solidFill>
                <a:srgbClr val="FF0000"/>
              </a:solidFill>
            </a:endParaRPr>
          </a:p>
          <a:p>
            <a:endParaRPr lang="en-CA" dirty="0"/>
          </a:p>
        </p:txBody>
      </p:sp>
    </p:spTree>
    <p:extLst>
      <p:ext uri="{BB962C8B-B14F-4D97-AF65-F5344CB8AC3E}">
        <p14:creationId xmlns:p14="http://schemas.microsoft.com/office/powerpoint/2010/main" val="508606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114800"/>
          </a:xfrm>
          <a:prstGeom prst="rect">
            <a:avLst/>
          </a:prstGeom>
          <a:solidFill>
            <a:srgbClr val="004236"/>
          </a:solidFill>
          <a:ln>
            <a:solidFill>
              <a:srgbClr val="0042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Use Non-serif fonts such as </a:t>
            </a:r>
            <a:r>
              <a:rPr lang="en-US" sz="2400" dirty="0">
                <a:latin typeface="Arial" panose="020B0604020202020204" pitchFamily="34" charset="0"/>
                <a:cs typeface="Arial" panose="020B0604020202020204" pitchFamily="34" charset="0"/>
              </a:rPr>
              <a:t>A</a:t>
            </a:r>
            <a:r>
              <a:rPr lang="en-US" sz="2400" dirty="0" smtClean="0">
                <a:latin typeface="Arial" panose="020B0604020202020204" pitchFamily="34" charset="0"/>
                <a:cs typeface="Arial" panose="020B0604020202020204" pitchFamily="34" charset="0"/>
              </a:rPr>
              <a:t>rial</a:t>
            </a:r>
            <a:r>
              <a:rPr lang="en-US" sz="2400" dirty="0" smtClean="0"/>
              <a:t> and </a:t>
            </a:r>
            <a:r>
              <a:rPr lang="en-US" sz="2400" dirty="0" smtClean="0">
                <a:latin typeface="Verdana" panose="020B0604030504040204" pitchFamily="34" charset="0"/>
                <a:ea typeface="Verdana" panose="020B0604030504040204" pitchFamily="34" charset="0"/>
                <a:cs typeface="Verdana" panose="020B0604030504040204" pitchFamily="34" charset="0"/>
              </a:rPr>
              <a:t>Verdana</a:t>
            </a:r>
          </a:p>
          <a:p>
            <a:pPr algn="ct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algn="ctr"/>
            <a:endParaRPr lang="en-US" sz="2400" dirty="0">
              <a:latin typeface="Verdana" panose="020B0604030504040204" pitchFamily="34" charset="0"/>
              <a:ea typeface="Verdana" panose="020B0604030504040204" pitchFamily="34" charset="0"/>
              <a:cs typeface="Verdana" panose="020B0604030504040204" pitchFamily="34" charset="0"/>
            </a:endParaRPr>
          </a:p>
          <a:p>
            <a:pPr algn="ctr"/>
            <a:r>
              <a:rPr lang="en-US" sz="2400" dirty="0" smtClean="0">
                <a:latin typeface="Verdana" panose="020B0604030504040204" pitchFamily="34" charset="0"/>
                <a:ea typeface="Verdana" panose="020B0604030504040204" pitchFamily="34" charset="0"/>
                <a:cs typeface="Verdana" panose="020B0604030504040204" pitchFamily="34" charset="0"/>
              </a:rPr>
              <a:t>Use fonts between </a:t>
            </a:r>
            <a:r>
              <a:rPr lang="en-US" sz="1200" dirty="0" smtClean="0">
                <a:latin typeface="Verdana" panose="020B0604030504040204" pitchFamily="34" charset="0"/>
                <a:ea typeface="Verdana" panose="020B0604030504040204" pitchFamily="34" charset="0"/>
                <a:cs typeface="Verdana" panose="020B0604030504040204" pitchFamily="34" charset="0"/>
              </a:rPr>
              <a:t>12</a:t>
            </a:r>
            <a:r>
              <a:rPr lang="en-US" sz="2400" dirty="0" smtClean="0">
                <a:latin typeface="Verdana" panose="020B0604030504040204" pitchFamily="34" charset="0"/>
                <a:ea typeface="Verdana" panose="020B0604030504040204" pitchFamily="34" charset="0"/>
                <a:cs typeface="Verdana" panose="020B0604030504040204" pitchFamily="34" charset="0"/>
              </a:rPr>
              <a:t> and </a:t>
            </a:r>
            <a:r>
              <a:rPr lang="en-US" dirty="0" smtClean="0">
                <a:latin typeface="Verdana" panose="020B0604030504040204" pitchFamily="34" charset="0"/>
                <a:ea typeface="Verdana" panose="020B0604030504040204" pitchFamily="34" charset="0"/>
                <a:cs typeface="Verdana" panose="020B0604030504040204" pitchFamily="34" charset="0"/>
              </a:rPr>
              <a:t>18</a:t>
            </a:r>
            <a:r>
              <a:rPr lang="en-US" sz="2400" dirty="0" smtClean="0">
                <a:latin typeface="Verdana" panose="020B0604030504040204" pitchFamily="34" charset="0"/>
                <a:ea typeface="Verdana" panose="020B0604030504040204" pitchFamily="34" charset="0"/>
                <a:cs typeface="Verdana" panose="020B0604030504040204" pitchFamily="34" charset="0"/>
              </a:rPr>
              <a:t> points </a:t>
            </a:r>
          </a:p>
          <a:p>
            <a:pPr algn="ctr"/>
            <a:endParaRPr lang="en-US" sz="2400" dirty="0" smtClean="0">
              <a:latin typeface="Verdana" panose="020B0604030504040204" pitchFamily="34" charset="0"/>
              <a:ea typeface="Verdana" panose="020B0604030504040204" pitchFamily="34" charset="0"/>
              <a:cs typeface="Verdana" panose="020B0604030504040204" pitchFamily="34" charset="0"/>
            </a:endParaRPr>
          </a:p>
          <a:p>
            <a:pPr algn="ctr"/>
            <a:endParaRPr lang="en-US" sz="2400" dirty="0">
              <a:latin typeface="Verdana" panose="020B0604030504040204" pitchFamily="34" charset="0"/>
              <a:ea typeface="Verdana" panose="020B0604030504040204" pitchFamily="34" charset="0"/>
              <a:cs typeface="Verdana" panose="020B0604030504040204" pitchFamily="34" charset="0"/>
            </a:endParaRPr>
          </a:p>
          <a:p>
            <a:pPr algn="ctr"/>
            <a:r>
              <a:rPr lang="en-US" sz="2400" dirty="0" smtClean="0">
                <a:latin typeface="Verdana" panose="020B0604030504040204" pitchFamily="34" charset="0"/>
                <a:ea typeface="Verdana" panose="020B0604030504040204" pitchFamily="34" charset="0"/>
                <a:cs typeface="Verdana" panose="020B0604030504040204" pitchFamily="34" charset="0"/>
              </a:rPr>
              <a:t>Avoid overuse of CAPITAL or </a:t>
            </a:r>
            <a:r>
              <a:rPr lang="en-US" sz="2400" i="1" dirty="0" smtClean="0">
                <a:latin typeface="Verdana" panose="020B0604030504040204" pitchFamily="34" charset="0"/>
                <a:ea typeface="Verdana" panose="020B0604030504040204" pitchFamily="34" charset="0"/>
                <a:cs typeface="Verdana" panose="020B0604030504040204" pitchFamily="34" charset="0"/>
              </a:rPr>
              <a:t>italics</a:t>
            </a:r>
            <a:endParaRPr lang="en-US" sz="2400" i="1" dirty="0">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8001000" y="914401"/>
            <a:ext cx="45719" cy="800219"/>
          </a:xfrm>
          <a:prstGeom prst="rect">
            <a:avLst/>
          </a:prstGeom>
          <a:noFill/>
        </p:spPr>
        <p:txBody>
          <a:bodyPr wrap="square" rtlCol="0">
            <a:spAutoFit/>
          </a:bodyPr>
          <a:lstStyle/>
          <a:p>
            <a:endParaRPr lang="en-CA" sz="2800" b="1" dirty="0">
              <a:solidFill>
                <a:srgbClr val="FF0000"/>
              </a:solidFill>
            </a:endParaRPr>
          </a:p>
          <a:p>
            <a:endParaRPr lang="en-CA" dirty="0"/>
          </a:p>
        </p:txBody>
      </p:sp>
    </p:spTree>
    <p:extLst>
      <p:ext uri="{BB962C8B-B14F-4D97-AF65-F5344CB8AC3E}">
        <p14:creationId xmlns:p14="http://schemas.microsoft.com/office/powerpoint/2010/main" val="158162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057650"/>
          </a:xfrm>
          <a:prstGeom prst="rect">
            <a:avLst/>
          </a:prstGeom>
          <a:solidFill>
            <a:srgbClr val="004236"/>
          </a:solidFill>
          <a:ln>
            <a:solidFill>
              <a:srgbClr val="0042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Make sure to follow the “ structure of the document “ key points in order to create accessible documents </a:t>
            </a:r>
            <a:endParaRPr lang="en-US" sz="2400" dirty="0"/>
          </a:p>
        </p:txBody>
      </p:sp>
      <p:sp>
        <p:nvSpPr>
          <p:cNvPr id="3" name="TextBox 2"/>
          <p:cNvSpPr txBox="1"/>
          <p:nvPr/>
        </p:nvSpPr>
        <p:spPr>
          <a:xfrm>
            <a:off x="8001000" y="914401"/>
            <a:ext cx="45719" cy="800219"/>
          </a:xfrm>
          <a:prstGeom prst="rect">
            <a:avLst/>
          </a:prstGeom>
          <a:noFill/>
        </p:spPr>
        <p:txBody>
          <a:bodyPr wrap="square" rtlCol="0">
            <a:spAutoFit/>
          </a:bodyPr>
          <a:lstStyle/>
          <a:p>
            <a:endParaRPr lang="en-CA" sz="2800" b="1" dirty="0">
              <a:solidFill>
                <a:srgbClr val="FF0000"/>
              </a:solidFill>
            </a:endParaRPr>
          </a:p>
          <a:p>
            <a:endParaRPr lang="en-CA" dirty="0"/>
          </a:p>
        </p:txBody>
      </p:sp>
    </p:spTree>
    <p:extLst>
      <p:ext uri="{BB962C8B-B14F-4D97-AF65-F5344CB8AC3E}">
        <p14:creationId xmlns:p14="http://schemas.microsoft.com/office/powerpoint/2010/main" val="3401368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01000" y="914401"/>
            <a:ext cx="45719" cy="800219"/>
          </a:xfrm>
          <a:prstGeom prst="rect">
            <a:avLst/>
          </a:prstGeom>
          <a:noFill/>
        </p:spPr>
        <p:txBody>
          <a:bodyPr wrap="square" rtlCol="0">
            <a:spAutoFit/>
          </a:bodyPr>
          <a:lstStyle/>
          <a:p>
            <a:endParaRPr lang="en-CA" sz="2800" b="1" dirty="0">
              <a:solidFill>
                <a:srgbClr val="FF0000"/>
              </a:solidFill>
            </a:endParaRPr>
          </a:p>
          <a:p>
            <a:endParaRPr lang="en-CA" dirty="0"/>
          </a:p>
        </p:txBody>
      </p:sp>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057400" y="133348"/>
            <a:ext cx="4800600" cy="40926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6629400" y="3573780"/>
            <a:ext cx="216025" cy="523220"/>
          </a:xfrm>
          <a:prstGeom prst="rect">
            <a:avLst/>
          </a:prstGeom>
          <a:noFill/>
        </p:spPr>
        <p:txBody>
          <a:bodyPr wrap="square" rtlCol="0">
            <a:spAutoFit/>
          </a:bodyPr>
          <a:lstStyle/>
          <a:p>
            <a:r>
              <a:rPr lang="en-CA" sz="2800" b="1" dirty="0" smtClean="0">
                <a:solidFill>
                  <a:srgbClr val="FF0000"/>
                </a:solidFill>
              </a:rPr>
              <a:t>1</a:t>
            </a:r>
            <a:endParaRPr lang="en-CA" b="1" dirty="0">
              <a:solidFill>
                <a:srgbClr val="FF0000"/>
              </a:solidFill>
            </a:endParaRPr>
          </a:p>
        </p:txBody>
      </p:sp>
    </p:spTree>
    <p:extLst>
      <p:ext uri="{BB962C8B-B14F-4D97-AF65-F5344CB8AC3E}">
        <p14:creationId xmlns:p14="http://schemas.microsoft.com/office/powerpoint/2010/main" val="1776298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01000" y="914401"/>
            <a:ext cx="45719" cy="800219"/>
          </a:xfrm>
          <a:prstGeom prst="rect">
            <a:avLst/>
          </a:prstGeom>
          <a:noFill/>
        </p:spPr>
        <p:txBody>
          <a:bodyPr wrap="square" rtlCol="0">
            <a:spAutoFit/>
          </a:bodyPr>
          <a:lstStyle/>
          <a:p>
            <a:endParaRPr lang="en-CA" sz="2800" b="1" dirty="0">
              <a:solidFill>
                <a:srgbClr val="FF0000"/>
              </a:solidFill>
            </a:endParaRPr>
          </a:p>
          <a:p>
            <a:endParaRPr lang="en-CA"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86001" y="153960"/>
            <a:ext cx="4343400" cy="40941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2603375" y="666750"/>
            <a:ext cx="216025" cy="523220"/>
          </a:xfrm>
          <a:prstGeom prst="rect">
            <a:avLst/>
          </a:prstGeom>
          <a:noFill/>
        </p:spPr>
        <p:txBody>
          <a:bodyPr wrap="square" rtlCol="0">
            <a:spAutoFit/>
          </a:bodyPr>
          <a:lstStyle/>
          <a:p>
            <a:r>
              <a:rPr lang="en-CA" sz="2800" b="1" dirty="0">
                <a:solidFill>
                  <a:srgbClr val="FF0000"/>
                </a:solidFill>
              </a:rPr>
              <a:t>3</a:t>
            </a:r>
            <a:endParaRPr lang="en-CA" b="1" dirty="0">
              <a:solidFill>
                <a:srgbClr val="FF0000"/>
              </a:solidFill>
            </a:endParaRPr>
          </a:p>
        </p:txBody>
      </p:sp>
      <p:sp>
        <p:nvSpPr>
          <p:cNvPr id="9" name="TextBox 8"/>
          <p:cNvSpPr txBox="1"/>
          <p:nvPr/>
        </p:nvSpPr>
        <p:spPr>
          <a:xfrm>
            <a:off x="4114800" y="3129936"/>
            <a:ext cx="216025" cy="432414"/>
          </a:xfrm>
          <a:prstGeom prst="rect">
            <a:avLst/>
          </a:prstGeom>
          <a:noFill/>
        </p:spPr>
        <p:txBody>
          <a:bodyPr wrap="square" rtlCol="0">
            <a:spAutoFit/>
          </a:bodyPr>
          <a:lstStyle/>
          <a:p>
            <a:r>
              <a:rPr lang="en-CA" sz="2800" b="1" dirty="0" smtClean="0">
                <a:solidFill>
                  <a:srgbClr val="FF0000"/>
                </a:solidFill>
              </a:rPr>
              <a:t>2</a:t>
            </a:r>
            <a:endParaRPr lang="en-CA" b="1" dirty="0">
              <a:solidFill>
                <a:srgbClr val="FF0000"/>
              </a:solidFill>
            </a:endParaRPr>
          </a:p>
        </p:txBody>
      </p:sp>
      <p:sp>
        <p:nvSpPr>
          <p:cNvPr id="10" name="TextBox 9"/>
          <p:cNvSpPr txBox="1"/>
          <p:nvPr/>
        </p:nvSpPr>
        <p:spPr>
          <a:xfrm>
            <a:off x="4876800" y="3724930"/>
            <a:ext cx="216025" cy="523220"/>
          </a:xfrm>
          <a:prstGeom prst="rect">
            <a:avLst/>
          </a:prstGeom>
          <a:noFill/>
        </p:spPr>
        <p:txBody>
          <a:bodyPr wrap="square" rtlCol="0">
            <a:spAutoFit/>
          </a:bodyPr>
          <a:lstStyle/>
          <a:p>
            <a:r>
              <a:rPr lang="en-CA" sz="2800" b="1" dirty="0" smtClean="0">
                <a:solidFill>
                  <a:srgbClr val="FF0000"/>
                </a:solidFill>
              </a:rPr>
              <a:t>4</a:t>
            </a:r>
            <a:endParaRPr lang="en-CA" b="1" dirty="0">
              <a:solidFill>
                <a:srgbClr val="FF0000"/>
              </a:solidFill>
            </a:endParaRPr>
          </a:p>
        </p:txBody>
      </p:sp>
    </p:spTree>
    <p:extLst>
      <p:ext uri="{BB962C8B-B14F-4D97-AF65-F5344CB8AC3E}">
        <p14:creationId xmlns:p14="http://schemas.microsoft.com/office/powerpoint/2010/main" val="1901890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01000" y="914401"/>
            <a:ext cx="45719" cy="800219"/>
          </a:xfrm>
          <a:prstGeom prst="rect">
            <a:avLst/>
          </a:prstGeom>
          <a:noFill/>
        </p:spPr>
        <p:txBody>
          <a:bodyPr wrap="square" rtlCol="0">
            <a:spAutoFit/>
          </a:bodyPr>
          <a:lstStyle/>
          <a:p>
            <a:endParaRPr lang="en-CA" sz="2800" b="1" dirty="0">
              <a:solidFill>
                <a:srgbClr val="FF0000"/>
              </a:solidFill>
            </a:endParaRPr>
          </a:p>
          <a:p>
            <a:endParaRPr lang="en-CA"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362695" y="190997"/>
            <a:ext cx="3961905" cy="3980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2984375" y="2734330"/>
            <a:ext cx="216025" cy="523220"/>
          </a:xfrm>
          <a:prstGeom prst="rect">
            <a:avLst/>
          </a:prstGeom>
          <a:noFill/>
        </p:spPr>
        <p:txBody>
          <a:bodyPr wrap="square" rtlCol="0">
            <a:spAutoFit/>
          </a:bodyPr>
          <a:lstStyle/>
          <a:p>
            <a:r>
              <a:rPr lang="en-CA" sz="2800" b="1" dirty="0" smtClean="0">
                <a:solidFill>
                  <a:srgbClr val="FF0000"/>
                </a:solidFill>
              </a:rPr>
              <a:t>1</a:t>
            </a:r>
            <a:endParaRPr lang="en-CA" b="1" dirty="0">
              <a:solidFill>
                <a:srgbClr val="FF0000"/>
              </a:solidFill>
            </a:endParaRPr>
          </a:p>
        </p:txBody>
      </p:sp>
    </p:spTree>
    <p:extLst>
      <p:ext uri="{BB962C8B-B14F-4D97-AF65-F5344CB8AC3E}">
        <p14:creationId xmlns:p14="http://schemas.microsoft.com/office/powerpoint/2010/main" val="583080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01000" y="914401"/>
            <a:ext cx="45719" cy="800219"/>
          </a:xfrm>
          <a:prstGeom prst="rect">
            <a:avLst/>
          </a:prstGeom>
          <a:noFill/>
        </p:spPr>
        <p:txBody>
          <a:bodyPr wrap="square" rtlCol="0">
            <a:spAutoFit/>
          </a:bodyPr>
          <a:lstStyle/>
          <a:p>
            <a:endParaRPr lang="en-CA" sz="2800" b="1" dirty="0">
              <a:solidFill>
                <a:srgbClr val="FF0000"/>
              </a:solidFill>
            </a:endParaRPr>
          </a:p>
          <a:p>
            <a:endParaRPr lang="en-CA" dirty="0"/>
          </a:p>
        </p:txBody>
      </p:sp>
      <p:pic>
        <p:nvPicPr>
          <p:cNvPr id="3076" name="Picture 4" descr="C:\Users\ACCOUN~1\AppData\Local\Temp\SNAGHTML5cb141a.P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79800" y="209550"/>
            <a:ext cx="6011600" cy="3107848"/>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7022975" y="2429530"/>
            <a:ext cx="216025" cy="523220"/>
          </a:xfrm>
          <a:prstGeom prst="rect">
            <a:avLst/>
          </a:prstGeom>
          <a:noFill/>
        </p:spPr>
        <p:txBody>
          <a:bodyPr wrap="square" rtlCol="0">
            <a:spAutoFit/>
          </a:bodyPr>
          <a:lstStyle/>
          <a:p>
            <a:r>
              <a:rPr lang="en-CA" sz="2800" b="1" dirty="0" smtClean="0">
                <a:solidFill>
                  <a:srgbClr val="FF0000"/>
                </a:solidFill>
              </a:rPr>
              <a:t>2</a:t>
            </a:r>
            <a:endParaRPr lang="en-CA" b="1" dirty="0">
              <a:solidFill>
                <a:srgbClr val="FF0000"/>
              </a:solidFill>
            </a:endParaRPr>
          </a:p>
        </p:txBody>
      </p:sp>
      <p:sp>
        <p:nvSpPr>
          <p:cNvPr id="10" name="TextBox 9"/>
          <p:cNvSpPr txBox="1"/>
          <p:nvPr/>
        </p:nvSpPr>
        <p:spPr>
          <a:xfrm>
            <a:off x="4800600" y="2810530"/>
            <a:ext cx="216025" cy="523220"/>
          </a:xfrm>
          <a:prstGeom prst="rect">
            <a:avLst/>
          </a:prstGeom>
          <a:noFill/>
        </p:spPr>
        <p:txBody>
          <a:bodyPr wrap="square" rtlCol="0">
            <a:spAutoFit/>
          </a:bodyPr>
          <a:lstStyle/>
          <a:p>
            <a:r>
              <a:rPr lang="en-CA" sz="2800" b="1" dirty="0" smtClean="0">
                <a:solidFill>
                  <a:srgbClr val="FF0000"/>
                </a:solidFill>
              </a:rPr>
              <a:t>3</a:t>
            </a:r>
            <a:endParaRPr lang="en-CA" b="1" dirty="0">
              <a:solidFill>
                <a:srgbClr val="FF0000"/>
              </a:solidFill>
            </a:endParaRPr>
          </a:p>
        </p:txBody>
      </p:sp>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570679" y="3422483"/>
            <a:ext cx="3525321" cy="825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1357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01000" y="914401"/>
            <a:ext cx="45719" cy="800219"/>
          </a:xfrm>
          <a:prstGeom prst="rect">
            <a:avLst/>
          </a:prstGeom>
          <a:noFill/>
        </p:spPr>
        <p:txBody>
          <a:bodyPr wrap="square" rtlCol="0">
            <a:spAutoFit/>
          </a:bodyPr>
          <a:lstStyle/>
          <a:p>
            <a:endParaRPr lang="en-CA" sz="2800" b="1" dirty="0">
              <a:solidFill>
                <a:srgbClr val="FF0000"/>
              </a:solidFill>
            </a:endParaRPr>
          </a:p>
          <a:p>
            <a:endParaRPr lang="en-CA"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553342" y="1388545"/>
            <a:ext cx="6142858" cy="1904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6172200" y="1286530"/>
            <a:ext cx="216025" cy="523220"/>
          </a:xfrm>
          <a:prstGeom prst="rect">
            <a:avLst/>
          </a:prstGeom>
          <a:noFill/>
        </p:spPr>
        <p:txBody>
          <a:bodyPr wrap="square" rtlCol="0">
            <a:spAutoFit/>
          </a:bodyPr>
          <a:lstStyle/>
          <a:p>
            <a:r>
              <a:rPr lang="en-CA" sz="2800" b="1" dirty="0" smtClean="0">
                <a:solidFill>
                  <a:srgbClr val="FF0000"/>
                </a:solidFill>
              </a:rPr>
              <a:t>1</a:t>
            </a:r>
            <a:endParaRPr lang="en-CA" b="1" dirty="0">
              <a:solidFill>
                <a:srgbClr val="FF0000"/>
              </a:solidFill>
            </a:endParaRPr>
          </a:p>
        </p:txBody>
      </p:sp>
    </p:spTree>
    <p:extLst>
      <p:ext uri="{BB962C8B-B14F-4D97-AF65-F5344CB8AC3E}">
        <p14:creationId xmlns:p14="http://schemas.microsoft.com/office/powerpoint/2010/main" val="497404887"/>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Master Template</Template>
  <TotalTime>400</TotalTime>
  <Words>874</Words>
  <Application>Microsoft Office PowerPoint</Application>
  <PresentationFormat>On-screen Show (16:9)</PresentationFormat>
  <Paragraphs>99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Theme1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McKendrick</dc:creator>
  <cp:lastModifiedBy>Abdullah Zain</cp:lastModifiedBy>
  <cp:revision>63</cp:revision>
  <dcterms:created xsi:type="dcterms:W3CDTF">2013-10-22T18:42:42Z</dcterms:created>
  <dcterms:modified xsi:type="dcterms:W3CDTF">2014-02-18T20:49:13Z</dcterms:modified>
</cp:coreProperties>
</file>