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5" r:id="rId8"/>
    <p:sldId id="266" r:id="rId9"/>
    <p:sldId id="268" r:id="rId10"/>
    <p:sldId id="276" r:id="rId11"/>
    <p:sldId id="264" r:id="rId12"/>
    <p:sldId id="259" r:id="rId13"/>
    <p:sldId id="267" r:id="rId14"/>
    <p:sldId id="271" r:id="rId15"/>
    <p:sldId id="275" r:id="rId16"/>
    <p:sldId id="273" r:id="rId17"/>
    <p:sldId id="277" r:id="rId18"/>
    <p:sldId id="272" r:id="rId19"/>
    <p:sldId id="274"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5192712"/>
            <a:ext cx="9144000" cy="1665287"/>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703770" y="1720469"/>
            <a:ext cx="7736458" cy="9448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0000"/>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0000"/>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000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964819" y="222821"/>
            <a:ext cx="7214361" cy="1097280"/>
          </a:xfrm>
          <a:prstGeom prst="rect">
            <a:avLst/>
          </a:prstGeom>
        </p:spPr>
        <p:txBody>
          <a:bodyPr wrap="square" lIns="0" tIns="0" rIns="0" bIns="0">
            <a:spAutoFit/>
          </a:bodyPr>
          <a:lstStyle>
            <a:lvl1pPr>
              <a:defRPr sz="3600" b="1" i="0">
                <a:solidFill>
                  <a:srgbClr val="FF0000"/>
                </a:solidFill>
                <a:latin typeface="Trebuchet MS"/>
                <a:cs typeface="Trebuchet MS"/>
              </a:defRPr>
            </a:lvl1pPr>
          </a:lstStyle>
          <a:p>
            <a:endParaRPr/>
          </a:p>
        </p:txBody>
      </p:sp>
      <p:sp>
        <p:nvSpPr>
          <p:cNvPr id="3" name="Holder 3"/>
          <p:cNvSpPr>
            <a:spLocks noGrp="1"/>
          </p:cNvSpPr>
          <p:nvPr>
            <p:ph type="body" idx="1"/>
          </p:nvPr>
        </p:nvSpPr>
        <p:spPr>
          <a:xfrm>
            <a:off x="481964" y="1930908"/>
            <a:ext cx="8180070" cy="3565525"/>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6/10/2022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studentservices.uwo.ca/secure/timetables/mastertt/ttindex.cf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udent.uwo.ca/" TargetMode="External"/><Relationship Id="rId2" Type="http://schemas.openxmlformats.org/officeDocument/2006/relationships/hyperlink" Target="http://www.westerncalendar.uwo.ca/Courses.cf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Maggie.Burton@kings.uwo.ca"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udentservices.uwo.ca/secure/timetables/mastertt/ttindex.cfm" TargetMode="External"/><Relationship Id="rId2" Type="http://schemas.openxmlformats.org/officeDocument/2006/relationships/hyperlink" Target="http://www.westerncalendar.uwo.ca/Courses.cfm" TargetMode="External"/><Relationship Id="rId1" Type="http://schemas.openxmlformats.org/officeDocument/2006/relationships/slideLayout" Target="../slideLayouts/slideLayout2.xml"/><Relationship Id="rId5" Type="http://schemas.openxmlformats.org/officeDocument/2006/relationships/hyperlink" Target="http://www.kings.uwo.ca/academics/" TargetMode="External"/><Relationship Id="rId4" Type="http://schemas.openxmlformats.org/officeDocument/2006/relationships/hyperlink" Target="https://www.kings.uwo.ca/current-students/courses-enrolment/course-information/outline-se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0673" y="274701"/>
            <a:ext cx="7879080" cy="369332"/>
          </a:xfrm>
          <a:prstGeom prst="rect">
            <a:avLst/>
          </a:prstGeom>
        </p:spPr>
        <p:txBody>
          <a:bodyPr vert="horz" wrap="square" lIns="0" tIns="0" rIns="0" bIns="0" rtlCol="0">
            <a:spAutoFit/>
          </a:bodyPr>
          <a:lstStyle/>
          <a:p>
            <a:pPr marL="12700">
              <a:lnSpc>
                <a:spcPct val="100000"/>
              </a:lnSpc>
            </a:pPr>
            <a:r>
              <a:rPr sz="2400" b="1" spc="-35" dirty="0">
                <a:solidFill>
                  <a:srgbClr val="004236"/>
                </a:solidFill>
                <a:latin typeface="Trebuchet MS"/>
                <a:cs typeface="Trebuchet MS"/>
              </a:rPr>
              <a:t>King’s </a:t>
            </a:r>
            <a:r>
              <a:rPr sz="2400" b="1" spc="-5" dirty="0">
                <a:solidFill>
                  <a:srgbClr val="004236"/>
                </a:solidFill>
                <a:latin typeface="Trebuchet MS"/>
                <a:cs typeface="Trebuchet MS"/>
              </a:rPr>
              <a:t>University College: Course Selection</a:t>
            </a:r>
            <a:r>
              <a:rPr sz="2400" b="1" spc="90" dirty="0">
                <a:solidFill>
                  <a:srgbClr val="004236"/>
                </a:solidFill>
                <a:latin typeface="Trebuchet MS"/>
                <a:cs typeface="Trebuchet MS"/>
              </a:rPr>
              <a:t> </a:t>
            </a:r>
            <a:r>
              <a:rPr sz="2400" b="1" spc="-5" dirty="0">
                <a:solidFill>
                  <a:srgbClr val="004236"/>
                </a:solidFill>
                <a:latin typeface="Trebuchet MS"/>
                <a:cs typeface="Trebuchet MS"/>
              </a:rPr>
              <a:t>Information</a:t>
            </a:r>
            <a:endParaRPr sz="2400" dirty="0">
              <a:solidFill>
                <a:srgbClr val="004236"/>
              </a:solidFill>
              <a:latin typeface="Trebuchet MS"/>
              <a:cs typeface="Trebuchet MS"/>
            </a:endParaRPr>
          </a:p>
        </p:txBody>
      </p:sp>
      <p:sp>
        <p:nvSpPr>
          <p:cNvPr id="3" name="object 3"/>
          <p:cNvSpPr txBox="1"/>
          <p:nvPr/>
        </p:nvSpPr>
        <p:spPr>
          <a:xfrm>
            <a:off x="381000" y="1828800"/>
            <a:ext cx="3677920" cy="944880"/>
          </a:xfrm>
          <a:prstGeom prst="rect">
            <a:avLst/>
          </a:prstGeom>
        </p:spPr>
        <p:txBody>
          <a:bodyPr vert="horz" wrap="square" lIns="0" tIns="0" rIns="0" bIns="0" rtlCol="0">
            <a:spAutoFit/>
          </a:bodyPr>
          <a:lstStyle/>
          <a:p>
            <a:pPr marL="12700">
              <a:lnSpc>
                <a:spcPct val="100000"/>
              </a:lnSpc>
            </a:pPr>
            <a:r>
              <a:rPr sz="6200" b="1" dirty="0">
                <a:solidFill>
                  <a:srgbClr val="004236"/>
                </a:solidFill>
                <a:latin typeface="Trebuchet MS"/>
                <a:cs typeface="Trebuchet MS"/>
              </a:rPr>
              <a:t>WEL</a:t>
            </a:r>
            <a:r>
              <a:rPr sz="6200" b="1" spc="-5" dirty="0">
                <a:solidFill>
                  <a:srgbClr val="004236"/>
                </a:solidFill>
                <a:latin typeface="Trebuchet MS"/>
                <a:cs typeface="Trebuchet MS"/>
              </a:rPr>
              <a:t>C</a:t>
            </a:r>
            <a:r>
              <a:rPr sz="6200" b="1" spc="5" dirty="0">
                <a:solidFill>
                  <a:srgbClr val="004236"/>
                </a:solidFill>
                <a:latin typeface="Trebuchet MS"/>
                <a:cs typeface="Trebuchet MS"/>
              </a:rPr>
              <a:t>O</a:t>
            </a:r>
            <a:r>
              <a:rPr sz="6200" b="1" dirty="0">
                <a:solidFill>
                  <a:srgbClr val="004236"/>
                </a:solidFill>
                <a:latin typeface="Trebuchet MS"/>
                <a:cs typeface="Trebuchet MS"/>
              </a:rPr>
              <a:t>ME</a:t>
            </a:r>
            <a:endParaRPr sz="6200" dirty="0">
              <a:solidFill>
                <a:srgbClr val="004236"/>
              </a:solidFill>
              <a:latin typeface="Trebuchet MS"/>
              <a:cs typeface="Trebuchet MS"/>
            </a:endParaRPr>
          </a:p>
        </p:txBody>
      </p:sp>
      <p:sp>
        <p:nvSpPr>
          <p:cNvPr id="4" name="object 4"/>
          <p:cNvSpPr txBox="1"/>
          <p:nvPr/>
        </p:nvSpPr>
        <p:spPr>
          <a:xfrm>
            <a:off x="313626" y="2935604"/>
            <a:ext cx="4454525" cy="1046440"/>
          </a:xfrm>
          <a:prstGeom prst="rect">
            <a:avLst/>
          </a:prstGeom>
        </p:spPr>
        <p:txBody>
          <a:bodyPr vert="horz" wrap="square" lIns="0" tIns="0" rIns="0" bIns="0" rtlCol="0">
            <a:spAutoFit/>
          </a:bodyPr>
          <a:lstStyle/>
          <a:p>
            <a:pPr marL="928369" marR="5080" indent="-916305">
              <a:lnSpc>
                <a:spcPct val="100000"/>
              </a:lnSpc>
              <a:tabLst>
                <a:tab pos="4037965" algn="l"/>
              </a:tabLst>
            </a:pPr>
            <a:r>
              <a:rPr sz="3400" b="1" spc="-5" dirty="0">
                <a:solidFill>
                  <a:srgbClr val="004236"/>
                </a:solidFill>
                <a:latin typeface="Trebuchet MS"/>
                <a:cs typeface="Trebuchet MS"/>
              </a:rPr>
              <a:t>E</a:t>
            </a:r>
            <a:r>
              <a:rPr sz="3400" b="1" spc="-10" dirty="0">
                <a:solidFill>
                  <a:srgbClr val="004236"/>
                </a:solidFill>
                <a:latin typeface="Trebuchet MS"/>
                <a:cs typeface="Trebuchet MS"/>
              </a:rPr>
              <a:t>x</a:t>
            </a:r>
            <a:r>
              <a:rPr sz="3400" b="1" spc="-5" dirty="0">
                <a:solidFill>
                  <a:srgbClr val="004236"/>
                </a:solidFill>
                <a:latin typeface="Trebuchet MS"/>
                <a:cs typeface="Trebuchet MS"/>
              </a:rPr>
              <a:t>change</a:t>
            </a:r>
            <a:r>
              <a:rPr sz="3400" b="1" spc="20" dirty="0">
                <a:solidFill>
                  <a:srgbClr val="004236"/>
                </a:solidFill>
                <a:latin typeface="Trebuchet MS"/>
                <a:cs typeface="Trebuchet MS"/>
              </a:rPr>
              <a:t> </a:t>
            </a:r>
            <a:r>
              <a:rPr sz="3400" b="1" spc="-5" dirty="0" smtClean="0">
                <a:solidFill>
                  <a:srgbClr val="004236"/>
                </a:solidFill>
                <a:latin typeface="Trebuchet MS"/>
                <a:cs typeface="Trebuchet MS"/>
              </a:rPr>
              <a:t>st</a:t>
            </a:r>
            <a:r>
              <a:rPr sz="3400" b="1" spc="-10" dirty="0" smtClean="0">
                <a:solidFill>
                  <a:srgbClr val="004236"/>
                </a:solidFill>
                <a:latin typeface="Trebuchet MS"/>
                <a:cs typeface="Trebuchet MS"/>
              </a:rPr>
              <a:t>ud</a:t>
            </a:r>
            <a:r>
              <a:rPr sz="3400" b="1" spc="-5" dirty="0" smtClean="0">
                <a:solidFill>
                  <a:srgbClr val="004236"/>
                </a:solidFill>
                <a:latin typeface="Trebuchet MS"/>
                <a:cs typeface="Trebuchet MS"/>
              </a:rPr>
              <a:t>ents  20</a:t>
            </a:r>
            <a:r>
              <a:rPr lang="en-US" sz="3400" b="1" spc="-5" dirty="0" smtClean="0">
                <a:solidFill>
                  <a:srgbClr val="004236"/>
                </a:solidFill>
                <a:latin typeface="Trebuchet MS"/>
                <a:cs typeface="Trebuchet MS"/>
              </a:rPr>
              <a:t>22</a:t>
            </a:r>
            <a:r>
              <a:rPr sz="3400" b="1" spc="-5" dirty="0" smtClean="0">
                <a:solidFill>
                  <a:srgbClr val="004236"/>
                </a:solidFill>
                <a:latin typeface="Trebuchet MS"/>
                <a:cs typeface="Trebuchet MS"/>
              </a:rPr>
              <a:t> </a:t>
            </a:r>
            <a:r>
              <a:rPr sz="3400" b="1" spc="-5" dirty="0">
                <a:solidFill>
                  <a:srgbClr val="004236"/>
                </a:solidFill>
                <a:latin typeface="Trebuchet MS"/>
                <a:cs typeface="Trebuchet MS"/>
              </a:rPr>
              <a:t>–</a:t>
            </a:r>
            <a:r>
              <a:rPr sz="3400" b="1" spc="-95" dirty="0">
                <a:solidFill>
                  <a:srgbClr val="004236"/>
                </a:solidFill>
                <a:latin typeface="Trebuchet MS"/>
                <a:cs typeface="Trebuchet MS"/>
              </a:rPr>
              <a:t> </a:t>
            </a:r>
            <a:r>
              <a:rPr sz="3400" b="1" spc="-5" dirty="0" smtClean="0">
                <a:solidFill>
                  <a:srgbClr val="004236"/>
                </a:solidFill>
                <a:latin typeface="Trebuchet MS"/>
                <a:cs typeface="Trebuchet MS"/>
              </a:rPr>
              <a:t>20</a:t>
            </a:r>
            <a:r>
              <a:rPr lang="en-US" sz="3400" b="1" spc="-5" dirty="0" smtClean="0">
                <a:solidFill>
                  <a:srgbClr val="004236"/>
                </a:solidFill>
                <a:latin typeface="Trebuchet MS"/>
                <a:cs typeface="Trebuchet MS"/>
              </a:rPr>
              <a:t>23</a:t>
            </a:r>
            <a:r>
              <a:rPr sz="3400" b="1" spc="-5" dirty="0" smtClean="0">
                <a:solidFill>
                  <a:srgbClr val="3D6B58"/>
                </a:solidFill>
                <a:latin typeface="Trebuchet MS"/>
                <a:cs typeface="Trebuchet MS"/>
              </a:rPr>
              <a:t>!</a:t>
            </a:r>
            <a:endParaRPr sz="3400" dirty="0">
              <a:latin typeface="Trebuchet MS"/>
              <a:cs typeface="Trebuchet M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183004"/>
            <a:ext cx="4673600" cy="350520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19" y="222821"/>
            <a:ext cx="7214361" cy="553998"/>
          </a:xfrm>
        </p:spPr>
        <p:txBody>
          <a:bodyPr/>
          <a:lstStyle/>
          <a:p>
            <a:r>
              <a:rPr lang="en-US" dirty="0" smtClean="0">
                <a:solidFill>
                  <a:srgbClr val="004236"/>
                </a:solidFill>
              </a:rPr>
              <a:t>Select King’s on the timetable</a:t>
            </a:r>
            <a:endParaRPr lang="en-US" dirty="0">
              <a:solidFill>
                <a:srgbClr val="004236"/>
              </a:solidFill>
            </a:endParaRP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990600"/>
            <a:ext cx="7924800" cy="4953000"/>
          </a:xfrm>
          <a:prstGeom prst="rect">
            <a:avLst/>
          </a:prstGeom>
        </p:spPr>
      </p:pic>
    </p:spTree>
    <p:extLst>
      <p:ext uri="{BB962C8B-B14F-4D97-AF65-F5344CB8AC3E}">
        <p14:creationId xmlns:p14="http://schemas.microsoft.com/office/powerpoint/2010/main" val="3984092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1218" y="26733"/>
            <a:ext cx="7421880" cy="967105"/>
          </a:xfrm>
          <a:prstGeom prst="rect">
            <a:avLst/>
          </a:prstGeom>
        </p:spPr>
        <p:txBody>
          <a:bodyPr vert="horz" wrap="square" lIns="0" tIns="0" rIns="0" bIns="0" rtlCol="0">
            <a:spAutoFit/>
          </a:bodyPr>
          <a:lstStyle/>
          <a:p>
            <a:pPr marL="2211705" marR="5080" indent="-2199640">
              <a:lnSpc>
                <a:spcPct val="100000"/>
              </a:lnSpc>
            </a:pPr>
            <a:r>
              <a:rPr sz="3000" spc="-5" dirty="0">
                <a:solidFill>
                  <a:srgbClr val="004236"/>
                </a:solidFill>
              </a:rPr>
              <a:t>Course </a:t>
            </a:r>
            <a:r>
              <a:rPr sz="3200" dirty="0">
                <a:solidFill>
                  <a:srgbClr val="004236"/>
                </a:solidFill>
              </a:rPr>
              <a:t>availability</a:t>
            </a:r>
            <a:r>
              <a:rPr sz="3000" dirty="0">
                <a:solidFill>
                  <a:srgbClr val="004236"/>
                </a:solidFill>
              </a:rPr>
              <a:t>: </a:t>
            </a:r>
            <a:r>
              <a:rPr sz="3000" spc="-5" dirty="0">
                <a:solidFill>
                  <a:srgbClr val="004236"/>
                </a:solidFill>
              </a:rPr>
              <a:t>check the timetable,  not the</a:t>
            </a:r>
            <a:r>
              <a:rPr sz="3000" spc="-70" dirty="0">
                <a:solidFill>
                  <a:srgbClr val="004236"/>
                </a:solidFill>
              </a:rPr>
              <a:t> </a:t>
            </a:r>
            <a:r>
              <a:rPr sz="3000" spc="-5" dirty="0">
                <a:solidFill>
                  <a:srgbClr val="004236"/>
                </a:solidFill>
              </a:rPr>
              <a:t>Calendar</a:t>
            </a:r>
            <a:endParaRPr sz="3000" dirty="0">
              <a:solidFill>
                <a:srgbClr val="004236"/>
              </a:solidFill>
            </a:endParaRPr>
          </a:p>
        </p:txBody>
      </p:sp>
      <p:sp>
        <p:nvSpPr>
          <p:cNvPr id="3" name="object 3"/>
          <p:cNvSpPr txBox="1"/>
          <p:nvPr/>
        </p:nvSpPr>
        <p:spPr>
          <a:xfrm>
            <a:off x="457200" y="1634743"/>
            <a:ext cx="8006715" cy="2882840"/>
          </a:xfrm>
          <a:prstGeom prst="rect">
            <a:avLst/>
          </a:prstGeom>
        </p:spPr>
        <p:txBody>
          <a:bodyPr vert="horz" wrap="square" lIns="0" tIns="0" rIns="0" bIns="0" rtlCol="0">
            <a:spAutoFit/>
          </a:bodyPr>
          <a:lstStyle/>
          <a:p>
            <a:pPr marL="12700" marR="5080">
              <a:lnSpc>
                <a:spcPts val="1939"/>
              </a:lnSpc>
            </a:pPr>
            <a:r>
              <a:rPr sz="2000" b="1" dirty="0">
                <a:latin typeface="Calibri"/>
                <a:cs typeface="Calibri"/>
              </a:rPr>
              <a:t>Not </a:t>
            </a:r>
            <a:r>
              <a:rPr sz="2000" b="1" spc="-5" dirty="0">
                <a:latin typeface="Calibri"/>
                <a:cs typeface="Calibri"/>
              </a:rPr>
              <a:t>every </a:t>
            </a:r>
            <a:r>
              <a:rPr sz="2000" b="1" spc="-10" dirty="0">
                <a:latin typeface="Calibri"/>
                <a:cs typeface="Calibri"/>
              </a:rPr>
              <a:t>course </a:t>
            </a:r>
            <a:r>
              <a:rPr sz="2000" spc="-5" dirty="0">
                <a:latin typeface="Calibri"/>
                <a:cs typeface="Calibri"/>
              </a:rPr>
              <a:t>in the Academic Calendar </a:t>
            </a:r>
            <a:r>
              <a:rPr sz="2000" spc="-5" dirty="0" smtClean="0">
                <a:latin typeface="Calibri"/>
                <a:cs typeface="Calibri"/>
              </a:rPr>
              <a:t>is </a:t>
            </a:r>
            <a:r>
              <a:rPr sz="2000" spc="-10" dirty="0">
                <a:latin typeface="Calibri"/>
                <a:cs typeface="Calibri"/>
              </a:rPr>
              <a:t>available </a:t>
            </a:r>
            <a:r>
              <a:rPr sz="2000" spc="-5" dirty="0">
                <a:latin typeface="Calibri"/>
                <a:cs typeface="Calibri"/>
              </a:rPr>
              <a:t>in the </a:t>
            </a:r>
            <a:r>
              <a:rPr sz="2000" spc="-10" dirty="0">
                <a:latin typeface="Calibri"/>
                <a:cs typeface="Calibri"/>
              </a:rPr>
              <a:t>timetable </a:t>
            </a:r>
            <a:r>
              <a:rPr sz="2000" spc="-15" dirty="0">
                <a:latin typeface="Calibri"/>
                <a:cs typeface="Calibri"/>
              </a:rPr>
              <a:t>for </a:t>
            </a:r>
            <a:r>
              <a:rPr sz="2000" dirty="0">
                <a:latin typeface="Calibri"/>
                <a:cs typeface="Calibri"/>
              </a:rPr>
              <a:t>a </a:t>
            </a:r>
            <a:r>
              <a:rPr sz="2000" spc="-5" dirty="0">
                <a:latin typeface="Calibri"/>
                <a:cs typeface="Calibri"/>
              </a:rPr>
              <a:t>specific </a:t>
            </a:r>
            <a:r>
              <a:rPr sz="2000" spc="-45" dirty="0">
                <a:latin typeface="Calibri"/>
                <a:cs typeface="Calibri"/>
              </a:rPr>
              <a:t>year. </a:t>
            </a:r>
            <a:r>
              <a:rPr sz="2000" b="1" dirty="0">
                <a:latin typeface="Calibri"/>
                <a:cs typeface="Calibri"/>
              </a:rPr>
              <a:t>Not </a:t>
            </a:r>
            <a:r>
              <a:rPr sz="2000" b="1" spc="-5" dirty="0">
                <a:latin typeface="Calibri"/>
                <a:cs typeface="Calibri"/>
              </a:rPr>
              <a:t>every </a:t>
            </a:r>
            <a:r>
              <a:rPr sz="2000" b="1" spc="-10" dirty="0">
                <a:latin typeface="Calibri"/>
                <a:cs typeface="Calibri"/>
              </a:rPr>
              <a:t>course </a:t>
            </a:r>
            <a:r>
              <a:rPr sz="2000" spc="-5" dirty="0">
                <a:latin typeface="Calibri"/>
                <a:cs typeface="Calibri"/>
              </a:rPr>
              <a:t>in the </a:t>
            </a:r>
            <a:r>
              <a:rPr sz="2000" spc="-5" dirty="0" smtClean="0">
                <a:latin typeface="Calibri"/>
                <a:cs typeface="Calibri"/>
              </a:rPr>
              <a:t>Academic </a:t>
            </a:r>
            <a:r>
              <a:rPr sz="2000" spc="-5" dirty="0">
                <a:latin typeface="Calibri"/>
                <a:cs typeface="Calibri"/>
              </a:rPr>
              <a:t>Calendar </a:t>
            </a:r>
            <a:r>
              <a:rPr sz="2000" b="1" dirty="0">
                <a:latin typeface="Calibri"/>
                <a:cs typeface="Calibri"/>
              </a:rPr>
              <a:t>is </a:t>
            </a:r>
            <a:r>
              <a:rPr sz="2000" b="1" spc="-10" dirty="0">
                <a:latin typeface="Calibri"/>
                <a:cs typeface="Calibri"/>
              </a:rPr>
              <a:t>available at King’s. </a:t>
            </a:r>
            <a:r>
              <a:rPr sz="2000" spc="-10" dirty="0">
                <a:latin typeface="Calibri"/>
                <a:cs typeface="Calibri"/>
              </a:rPr>
              <a:t>Exchange </a:t>
            </a:r>
            <a:r>
              <a:rPr sz="2000" spc="-5" dirty="0">
                <a:latin typeface="Calibri"/>
                <a:cs typeface="Calibri"/>
              </a:rPr>
              <a:t>students </a:t>
            </a:r>
            <a:r>
              <a:rPr sz="2000" spc="-10" dirty="0">
                <a:latin typeface="Calibri"/>
                <a:cs typeface="Calibri"/>
              </a:rPr>
              <a:t>are </a:t>
            </a:r>
            <a:r>
              <a:rPr sz="2000" spc="-5" dirty="0">
                <a:latin typeface="Calibri"/>
                <a:cs typeface="Calibri"/>
              </a:rPr>
              <a:t>eligible </a:t>
            </a:r>
            <a:r>
              <a:rPr sz="2000" spc="-10" dirty="0">
                <a:latin typeface="Calibri"/>
                <a:cs typeface="Calibri"/>
              </a:rPr>
              <a:t>to </a:t>
            </a:r>
            <a:r>
              <a:rPr sz="2000" spc="-25" dirty="0">
                <a:latin typeface="Calibri"/>
                <a:cs typeface="Calibri"/>
              </a:rPr>
              <a:t>take </a:t>
            </a:r>
            <a:r>
              <a:rPr lang="en-US" sz="2000" b="1" spc="-5" dirty="0" smtClean="0">
                <a:latin typeface="Calibri"/>
                <a:cs typeface="Calibri"/>
              </a:rPr>
              <a:t>0.5</a:t>
            </a:r>
            <a:r>
              <a:rPr sz="2000" b="1" spc="-5" dirty="0" smtClean="0">
                <a:latin typeface="Calibri"/>
                <a:cs typeface="Calibri"/>
              </a:rPr>
              <a:t> </a:t>
            </a:r>
            <a:r>
              <a:rPr sz="2000" b="1" spc="-15" dirty="0">
                <a:latin typeface="Calibri"/>
                <a:cs typeface="Calibri"/>
              </a:rPr>
              <a:t>course  </a:t>
            </a:r>
            <a:r>
              <a:rPr sz="2000" b="1" spc="-10" dirty="0">
                <a:latin typeface="Calibri"/>
                <a:cs typeface="Calibri"/>
              </a:rPr>
              <a:t>credit </a:t>
            </a:r>
            <a:r>
              <a:rPr sz="2000" spc="-10" dirty="0">
                <a:latin typeface="Calibri"/>
                <a:cs typeface="Calibri"/>
              </a:rPr>
              <a:t>at </a:t>
            </a:r>
            <a:r>
              <a:rPr sz="2000" spc="-20" dirty="0">
                <a:latin typeface="Calibri"/>
                <a:cs typeface="Calibri"/>
              </a:rPr>
              <a:t>Western </a:t>
            </a:r>
            <a:r>
              <a:rPr sz="2000" spc="-5" dirty="0">
                <a:latin typeface="Calibri"/>
                <a:cs typeface="Calibri"/>
              </a:rPr>
              <a:t>or </a:t>
            </a:r>
            <a:r>
              <a:rPr sz="2000" dirty="0">
                <a:latin typeface="Calibri"/>
                <a:cs typeface="Calibri"/>
              </a:rPr>
              <a:t>an </a:t>
            </a:r>
            <a:r>
              <a:rPr sz="2000" spc="-10" dirty="0">
                <a:latin typeface="Calibri"/>
                <a:cs typeface="Calibri"/>
              </a:rPr>
              <a:t>affiliate (Brescia </a:t>
            </a:r>
            <a:r>
              <a:rPr sz="2000" spc="-5" dirty="0">
                <a:latin typeface="Calibri"/>
                <a:cs typeface="Calibri"/>
              </a:rPr>
              <a:t>or </a:t>
            </a:r>
            <a:r>
              <a:rPr sz="2000" spc="-10" dirty="0">
                <a:latin typeface="Calibri"/>
                <a:cs typeface="Calibri"/>
              </a:rPr>
              <a:t>Huron) </a:t>
            </a:r>
            <a:r>
              <a:rPr sz="2000" dirty="0">
                <a:latin typeface="Calibri"/>
                <a:cs typeface="Calibri"/>
              </a:rPr>
              <a:t>per </a:t>
            </a:r>
            <a:r>
              <a:rPr lang="en-CA" sz="2000" spc="-10" dirty="0" smtClean="0">
                <a:latin typeface="Calibri"/>
                <a:cs typeface="Calibri"/>
              </a:rPr>
              <a:t>semester.</a:t>
            </a:r>
            <a:r>
              <a:rPr lang="en-US" sz="2000" spc="-10" dirty="0" smtClean="0">
                <a:latin typeface="Calibri"/>
                <a:cs typeface="Calibri"/>
              </a:rPr>
              <a:t> </a:t>
            </a:r>
          </a:p>
          <a:p>
            <a:pPr>
              <a:lnSpc>
                <a:spcPct val="100000"/>
              </a:lnSpc>
              <a:spcBef>
                <a:spcPts val="30"/>
              </a:spcBef>
            </a:pPr>
            <a:endParaRPr sz="2400" dirty="0">
              <a:latin typeface="Times New Roman"/>
              <a:cs typeface="Times New Roman"/>
            </a:endParaRPr>
          </a:p>
          <a:p>
            <a:pPr marL="12700" marR="393700">
              <a:lnSpc>
                <a:spcPct val="100000"/>
              </a:lnSpc>
            </a:pPr>
            <a:r>
              <a:rPr sz="2000" spc="-5" dirty="0">
                <a:latin typeface="Calibri"/>
                <a:cs typeface="Calibri"/>
              </a:rPr>
              <a:t>The </a:t>
            </a:r>
            <a:r>
              <a:rPr sz="2000" b="1" spc="-15" dirty="0">
                <a:latin typeface="Calibri"/>
                <a:cs typeface="Calibri"/>
              </a:rPr>
              <a:t>Western </a:t>
            </a:r>
            <a:r>
              <a:rPr sz="2000" b="1" spc="-5" dirty="0">
                <a:latin typeface="Calibri"/>
                <a:cs typeface="Calibri"/>
              </a:rPr>
              <a:t>timetable </a:t>
            </a:r>
            <a:r>
              <a:rPr sz="2000" spc="-10" dirty="0">
                <a:latin typeface="Calibri"/>
                <a:cs typeface="Calibri"/>
              </a:rPr>
              <a:t>contains courses available at </a:t>
            </a:r>
            <a:r>
              <a:rPr sz="2000" spc="-20" dirty="0">
                <a:latin typeface="Calibri"/>
                <a:cs typeface="Calibri"/>
              </a:rPr>
              <a:t>Western </a:t>
            </a:r>
            <a:r>
              <a:rPr sz="2000" spc="-5" dirty="0">
                <a:latin typeface="Calibri"/>
                <a:cs typeface="Calibri"/>
              </a:rPr>
              <a:t>(and </a:t>
            </a:r>
            <a:r>
              <a:rPr sz="2000" spc="-10" dirty="0" smtClean="0">
                <a:latin typeface="Calibri"/>
                <a:cs typeface="Calibri"/>
              </a:rPr>
              <a:t>affiliates</a:t>
            </a:r>
            <a:r>
              <a:rPr lang="en-CA" sz="2000" spc="-10" dirty="0" smtClean="0">
                <a:latin typeface="Calibri"/>
                <a:cs typeface="Calibri"/>
              </a:rPr>
              <a:t>)</a:t>
            </a:r>
            <a:r>
              <a:rPr sz="2000" spc="-10" dirty="0" smtClean="0">
                <a:latin typeface="Calibri"/>
                <a:cs typeface="Calibri"/>
              </a:rPr>
              <a:t> </a:t>
            </a:r>
            <a:r>
              <a:rPr sz="2000" spc="-5" dirty="0">
                <a:latin typeface="Calibri"/>
                <a:cs typeface="Calibri"/>
              </a:rPr>
              <a:t>in the  </a:t>
            </a:r>
            <a:r>
              <a:rPr sz="2000" spc="-10" dirty="0">
                <a:latin typeface="Calibri"/>
                <a:cs typeface="Calibri"/>
              </a:rPr>
              <a:t>Fall/Winter </a:t>
            </a:r>
            <a:r>
              <a:rPr sz="2000" spc="-10" dirty="0" smtClean="0">
                <a:latin typeface="Calibri"/>
                <a:cs typeface="Calibri"/>
              </a:rPr>
              <a:t>term:</a:t>
            </a:r>
            <a:r>
              <a:rPr lang="en-US" sz="2000" spc="-10" dirty="0" smtClean="0">
                <a:latin typeface="Calibri"/>
                <a:cs typeface="Calibri"/>
              </a:rPr>
              <a:t> </a:t>
            </a:r>
          </a:p>
          <a:p>
            <a:pPr marL="12700" marR="393700">
              <a:lnSpc>
                <a:spcPct val="100000"/>
              </a:lnSpc>
            </a:pPr>
            <a:endParaRPr lang="en-US" sz="2000" spc="-10" dirty="0" smtClean="0">
              <a:latin typeface="Calibri"/>
              <a:cs typeface="Calibri"/>
            </a:endParaRPr>
          </a:p>
          <a:p>
            <a:pPr marL="12700" marR="393700">
              <a:lnSpc>
                <a:spcPct val="100000"/>
              </a:lnSpc>
            </a:pPr>
            <a:r>
              <a:rPr lang="en-CA" sz="2000" spc="-10" dirty="0">
                <a:cs typeface="Calibri"/>
                <a:hlinkClick r:id="rId2"/>
              </a:rPr>
              <a:t>https://</a:t>
            </a:r>
            <a:r>
              <a:rPr lang="en-CA" sz="2000" spc="-10" dirty="0" smtClean="0">
                <a:cs typeface="Calibri"/>
                <a:hlinkClick r:id="rId2"/>
              </a:rPr>
              <a:t>studentservices.uwo.ca/secure/timetables/mastertt/ttindex.cfm</a:t>
            </a:r>
            <a:endParaRPr lang="en-CA" sz="2000" spc="-10" dirty="0" smtClean="0">
              <a:cs typeface="Calibri"/>
            </a:endParaRPr>
          </a:p>
          <a:p>
            <a:pPr marL="12700" marR="393700">
              <a:lnSpc>
                <a:spcPct val="100000"/>
              </a:lnSpc>
            </a:pPr>
            <a:endParaRPr sz="2000" dirty="0">
              <a:latin typeface="Calibri"/>
              <a:cs typeface="Calibri"/>
            </a:endParaRPr>
          </a:p>
        </p:txBody>
      </p:sp>
      <p:sp>
        <p:nvSpPr>
          <p:cNvPr id="4" name="object 4"/>
          <p:cNvSpPr/>
          <p:nvPr/>
        </p:nvSpPr>
        <p:spPr>
          <a:xfrm>
            <a:off x="5984875" y="5630862"/>
            <a:ext cx="3052762" cy="47148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5874" y="255333"/>
            <a:ext cx="7590790" cy="509905"/>
          </a:xfrm>
          <a:prstGeom prst="rect">
            <a:avLst/>
          </a:prstGeom>
        </p:spPr>
        <p:txBody>
          <a:bodyPr vert="horz" wrap="square" lIns="0" tIns="0" rIns="0" bIns="0" rtlCol="0">
            <a:spAutoFit/>
          </a:bodyPr>
          <a:lstStyle/>
          <a:p>
            <a:pPr marL="12700">
              <a:lnSpc>
                <a:spcPct val="100000"/>
              </a:lnSpc>
              <a:tabLst>
                <a:tab pos="5956300" algn="l"/>
              </a:tabLst>
            </a:pPr>
            <a:r>
              <a:rPr sz="3200" spc="-5" dirty="0">
                <a:solidFill>
                  <a:srgbClr val="004236"/>
                </a:solidFill>
              </a:rPr>
              <a:t>Im</a:t>
            </a:r>
            <a:r>
              <a:rPr sz="3200" spc="5" dirty="0">
                <a:solidFill>
                  <a:srgbClr val="004236"/>
                </a:solidFill>
              </a:rPr>
              <a:t>p</a:t>
            </a:r>
            <a:r>
              <a:rPr sz="3200" spc="-5" dirty="0">
                <a:solidFill>
                  <a:srgbClr val="004236"/>
                </a:solidFill>
              </a:rPr>
              <a:t>o</a:t>
            </a:r>
            <a:r>
              <a:rPr sz="3200" dirty="0">
                <a:solidFill>
                  <a:srgbClr val="004236"/>
                </a:solidFill>
              </a:rPr>
              <a:t>rt</a:t>
            </a:r>
            <a:r>
              <a:rPr sz="3200" spc="-5" dirty="0">
                <a:solidFill>
                  <a:srgbClr val="004236"/>
                </a:solidFill>
              </a:rPr>
              <a:t>a</a:t>
            </a:r>
            <a:r>
              <a:rPr sz="3200" spc="5" dirty="0">
                <a:solidFill>
                  <a:srgbClr val="004236"/>
                </a:solidFill>
              </a:rPr>
              <a:t>n</a:t>
            </a:r>
            <a:r>
              <a:rPr sz="3200" dirty="0">
                <a:solidFill>
                  <a:srgbClr val="004236"/>
                </a:solidFill>
              </a:rPr>
              <a:t>t</a:t>
            </a:r>
            <a:r>
              <a:rPr sz="3200" spc="-15" dirty="0">
                <a:solidFill>
                  <a:srgbClr val="004236"/>
                </a:solidFill>
              </a:rPr>
              <a:t> </a:t>
            </a:r>
            <a:r>
              <a:rPr sz="3200" spc="-5" dirty="0">
                <a:solidFill>
                  <a:srgbClr val="004236"/>
                </a:solidFill>
              </a:rPr>
              <a:t>w</a:t>
            </a:r>
            <a:r>
              <a:rPr sz="3200" spc="-10" dirty="0">
                <a:solidFill>
                  <a:srgbClr val="004236"/>
                </a:solidFill>
              </a:rPr>
              <a:t>e</a:t>
            </a:r>
            <a:r>
              <a:rPr sz="3200" spc="-5" dirty="0">
                <a:solidFill>
                  <a:srgbClr val="004236"/>
                </a:solidFill>
              </a:rPr>
              <a:t>b</a:t>
            </a:r>
            <a:r>
              <a:rPr sz="3200" dirty="0">
                <a:solidFill>
                  <a:srgbClr val="004236"/>
                </a:solidFill>
              </a:rPr>
              <a:t>s</a:t>
            </a:r>
            <a:r>
              <a:rPr sz="3200" spc="5" dirty="0">
                <a:solidFill>
                  <a:srgbClr val="004236"/>
                </a:solidFill>
              </a:rPr>
              <a:t>i</a:t>
            </a:r>
            <a:r>
              <a:rPr sz="3200" dirty="0">
                <a:solidFill>
                  <a:srgbClr val="004236"/>
                </a:solidFill>
              </a:rPr>
              <a:t>t</a:t>
            </a:r>
            <a:r>
              <a:rPr sz="3200" spc="-10" dirty="0">
                <a:solidFill>
                  <a:srgbClr val="004236"/>
                </a:solidFill>
              </a:rPr>
              <a:t>e</a:t>
            </a:r>
            <a:r>
              <a:rPr sz="3200" dirty="0">
                <a:solidFill>
                  <a:srgbClr val="004236"/>
                </a:solidFill>
              </a:rPr>
              <a:t>s</a:t>
            </a:r>
            <a:r>
              <a:rPr sz="3200" spc="-15" dirty="0">
                <a:solidFill>
                  <a:srgbClr val="004236"/>
                </a:solidFill>
              </a:rPr>
              <a:t> </a:t>
            </a:r>
            <a:r>
              <a:rPr sz="3200" dirty="0">
                <a:solidFill>
                  <a:srgbClr val="004236"/>
                </a:solidFill>
              </a:rPr>
              <a:t>f</a:t>
            </a:r>
            <a:r>
              <a:rPr sz="3200" spc="-5" dirty="0">
                <a:solidFill>
                  <a:srgbClr val="004236"/>
                </a:solidFill>
              </a:rPr>
              <a:t>o</a:t>
            </a:r>
            <a:r>
              <a:rPr sz="3200" dirty="0">
                <a:solidFill>
                  <a:srgbClr val="004236"/>
                </a:solidFill>
              </a:rPr>
              <a:t>r</a:t>
            </a:r>
            <a:r>
              <a:rPr sz="3200" spc="-5" dirty="0">
                <a:solidFill>
                  <a:srgbClr val="004236"/>
                </a:solidFill>
              </a:rPr>
              <a:t> </a:t>
            </a:r>
            <a:r>
              <a:rPr sz="3200" dirty="0">
                <a:solidFill>
                  <a:srgbClr val="004236"/>
                </a:solidFill>
              </a:rPr>
              <a:t>course	pl</a:t>
            </a:r>
            <a:r>
              <a:rPr sz="3200" spc="-5" dirty="0">
                <a:solidFill>
                  <a:srgbClr val="004236"/>
                </a:solidFill>
              </a:rPr>
              <a:t>a</a:t>
            </a:r>
            <a:r>
              <a:rPr sz="3200" spc="5" dirty="0">
                <a:solidFill>
                  <a:srgbClr val="004236"/>
                </a:solidFill>
              </a:rPr>
              <a:t>nni</a:t>
            </a:r>
            <a:r>
              <a:rPr sz="3200" spc="-10" dirty="0">
                <a:solidFill>
                  <a:srgbClr val="004236"/>
                </a:solidFill>
              </a:rPr>
              <a:t>n</a:t>
            </a:r>
            <a:r>
              <a:rPr sz="3200" dirty="0">
                <a:solidFill>
                  <a:srgbClr val="004236"/>
                </a:solidFill>
              </a:rPr>
              <a:t>g</a:t>
            </a:r>
          </a:p>
        </p:txBody>
      </p:sp>
      <p:sp>
        <p:nvSpPr>
          <p:cNvPr id="3" name="object 3"/>
          <p:cNvSpPr txBox="1"/>
          <p:nvPr/>
        </p:nvSpPr>
        <p:spPr>
          <a:xfrm>
            <a:off x="535940" y="1577848"/>
            <a:ext cx="7937500" cy="3370923"/>
          </a:xfrm>
          <a:prstGeom prst="rect">
            <a:avLst/>
          </a:prstGeom>
        </p:spPr>
        <p:txBody>
          <a:bodyPr vert="horz" wrap="square" lIns="0" tIns="0" rIns="0" bIns="0" rtlCol="0">
            <a:spAutoFit/>
          </a:bodyPr>
          <a:lstStyle/>
          <a:p>
            <a:pPr marL="469265" marR="549275" indent="-457200">
              <a:lnSpc>
                <a:spcPct val="110000"/>
              </a:lnSpc>
              <a:tabLst>
                <a:tab pos="1138555" algn="l"/>
              </a:tabLst>
            </a:pPr>
            <a:endParaRPr sz="2250" dirty="0">
              <a:latin typeface="Times New Roman"/>
              <a:cs typeface="Times New Roman"/>
            </a:endParaRPr>
          </a:p>
          <a:p>
            <a:pPr marL="12700" marR="1256030">
              <a:lnSpc>
                <a:spcPct val="110000"/>
              </a:lnSpc>
            </a:pPr>
            <a:r>
              <a:rPr b="1" spc="-35" dirty="0">
                <a:cs typeface="Trebuchet MS"/>
              </a:rPr>
              <a:t>For </a:t>
            </a:r>
            <a:r>
              <a:rPr b="1" dirty="0">
                <a:cs typeface="Trebuchet MS"/>
              </a:rPr>
              <a:t>courses offered at </a:t>
            </a:r>
            <a:r>
              <a:rPr b="1" spc="-25" dirty="0">
                <a:cs typeface="Trebuchet MS"/>
              </a:rPr>
              <a:t>King’s </a:t>
            </a:r>
            <a:r>
              <a:rPr b="1" dirty="0">
                <a:cs typeface="Trebuchet MS"/>
              </a:rPr>
              <a:t>see</a:t>
            </a:r>
            <a:r>
              <a:rPr b="1" dirty="0" smtClean="0">
                <a:cs typeface="Trebuchet MS"/>
              </a:rPr>
              <a:t>:</a:t>
            </a:r>
            <a:endParaRPr lang="en-US" b="1" dirty="0" smtClean="0">
              <a:cs typeface="Trebuchet MS"/>
            </a:endParaRPr>
          </a:p>
          <a:p>
            <a:pPr marL="12700" marR="1256030">
              <a:lnSpc>
                <a:spcPct val="110000"/>
              </a:lnSpc>
            </a:pPr>
            <a:r>
              <a:rPr lang="en-CA" b="1" dirty="0">
                <a:cs typeface="Times New Roman"/>
                <a:hlinkClick r:id="rId2"/>
              </a:rPr>
              <a:t>http://</a:t>
            </a:r>
            <a:r>
              <a:rPr lang="en-CA" b="1" dirty="0" smtClean="0">
                <a:cs typeface="Times New Roman"/>
                <a:hlinkClick r:id="rId2"/>
              </a:rPr>
              <a:t>www.westerncalendar.uwo.ca/Courses.cfm</a:t>
            </a:r>
            <a:r>
              <a:rPr lang="en-CA" b="1" dirty="0" smtClean="0">
                <a:cs typeface="Times New Roman"/>
              </a:rPr>
              <a:t> (look for the green “K” logo)</a:t>
            </a:r>
          </a:p>
          <a:p>
            <a:pPr marL="12700" marR="1256030">
              <a:lnSpc>
                <a:spcPct val="110000"/>
              </a:lnSpc>
            </a:pPr>
            <a:endParaRPr dirty="0">
              <a:cs typeface="Times New Roman"/>
            </a:endParaRPr>
          </a:p>
          <a:p>
            <a:pPr marL="12700" marR="2736850">
              <a:lnSpc>
                <a:spcPct val="110000"/>
              </a:lnSpc>
            </a:pPr>
            <a:r>
              <a:rPr b="1" u="heavy" dirty="0">
                <a:solidFill>
                  <a:srgbClr val="0000FF"/>
                </a:solidFill>
                <a:cs typeface="Trebuchet MS"/>
                <a:hlinkClick r:id="rId3"/>
              </a:rPr>
              <a:t>Student Centre </a:t>
            </a:r>
            <a:r>
              <a:rPr b="1" spc="10" dirty="0">
                <a:cs typeface="Trebuchet MS"/>
              </a:rPr>
              <a:t>(view </a:t>
            </a:r>
            <a:r>
              <a:rPr b="1" dirty="0">
                <a:cs typeface="Trebuchet MS"/>
              </a:rPr>
              <a:t>courses; </a:t>
            </a:r>
            <a:r>
              <a:rPr b="1" spc="15" dirty="0">
                <a:cs typeface="Trebuchet MS"/>
              </a:rPr>
              <a:t>view</a:t>
            </a:r>
            <a:r>
              <a:rPr b="1" spc="-175" dirty="0">
                <a:cs typeface="Trebuchet MS"/>
              </a:rPr>
              <a:t> </a:t>
            </a:r>
            <a:r>
              <a:rPr b="1" spc="-10" dirty="0">
                <a:cs typeface="Trebuchet MS"/>
              </a:rPr>
              <a:t>grades)  </a:t>
            </a:r>
            <a:r>
              <a:rPr b="1" u="heavy" spc="-5" dirty="0">
                <a:solidFill>
                  <a:srgbClr val="0000FF"/>
                </a:solidFill>
                <a:cs typeface="Trebuchet MS"/>
                <a:hlinkClick r:id="rId3"/>
              </a:rPr>
              <a:t>https://student.uwo.ca/</a:t>
            </a:r>
            <a:endParaRPr dirty="0">
              <a:cs typeface="Trebuchet MS"/>
            </a:endParaRPr>
          </a:p>
          <a:p>
            <a:pPr>
              <a:lnSpc>
                <a:spcPct val="100000"/>
              </a:lnSpc>
              <a:spcBef>
                <a:spcPts val="50"/>
              </a:spcBef>
            </a:pPr>
            <a:endParaRPr dirty="0">
              <a:cs typeface="Times New Roman"/>
            </a:endParaRPr>
          </a:p>
          <a:p>
            <a:pPr marL="12700" marR="5080">
              <a:lnSpc>
                <a:spcPts val="1730"/>
              </a:lnSpc>
            </a:pPr>
            <a:r>
              <a:rPr b="1" spc="-5" dirty="0">
                <a:cs typeface="Trebuchet MS"/>
              </a:rPr>
              <a:t>How to </a:t>
            </a:r>
            <a:r>
              <a:rPr b="1" spc="-10" dirty="0">
                <a:cs typeface="Trebuchet MS"/>
              </a:rPr>
              <a:t>View </a:t>
            </a:r>
            <a:r>
              <a:rPr b="1" spc="-15" dirty="0">
                <a:cs typeface="Trebuchet MS"/>
              </a:rPr>
              <a:t>Grades: </a:t>
            </a:r>
            <a:r>
              <a:rPr spc="-5" dirty="0">
                <a:cs typeface="Trebuchet MS"/>
              </a:rPr>
              <a:t>Select “ Academic </a:t>
            </a:r>
            <a:r>
              <a:rPr spc="-10" dirty="0">
                <a:cs typeface="Trebuchet MS"/>
              </a:rPr>
              <a:t>Records”; </a:t>
            </a:r>
            <a:r>
              <a:rPr spc="-5" dirty="0">
                <a:cs typeface="Trebuchet MS"/>
              </a:rPr>
              <a:t>to view past grades select </a:t>
            </a:r>
            <a:r>
              <a:rPr spc="-10" dirty="0">
                <a:cs typeface="Trebuchet MS"/>
              </a:rPr>
              <a:t>“View  My </a:t>
            </a:r>
            <a:r>
              <a:rPr spc="-5" dirty="0">
                <a:cs typeface="Trebuchet MS"/>
              </a:rPr>
              <a:t>Grades”; select the specific term from which you wish to view your grades; to  view all grades select </a:t>
            </a:r>
            <a:r>
              <a:rPr spc="-10" dirty="0">
                <a:cs typeface="Trebuchet MS"/>
              </a:rPr>
              <a:t>“View </a:t>
            </a:r>
            <a:r>
              <a:rPr spc="-5" dirty="0">
                <a:cs typeface="Trebuchet MS"/>
              </a:rPr>
              <a:t>Academic Summary”, select </a:t>
            </a:r>
            <a:r>
              <a:rPr spc="-25" dirty="0">
                <a:cs typeface="Trebuchet MS"/>
              </a:rPr>
              <a:t>“Web </a:t>
            </a:r>
            <a:r>
              <a:rPr spc="-5" dirty="0">
                <a:cs typeface="Trebuchet MS"/>
              </a:rPr>
              <a:t>Academic </a:t>
            </a:r>
            <a:r>
              <a:rPr spc="-15" dirty="0">
                <a:cs typeface="Trebuchet MS"/>
              </a:rPr>
              <a:t>Report”, </a:t>
            </a:r>
            <a:r>
              <a:rPr spc="-5" dirty="0">
                <a:cs typeface="Trebuchet MS"/>
              </a:rPr>
              <a:t>and  click</a:t>
            </a:r>
            <a:r>
              <a:rPr spc="-70" dirty="0">
                <a:cs typeface="Trebuchet MS"/>
              </a:rPr>
              <a:t> </a:t>
            </a:r>
            <a:r>
              <a:rPr spc="-5" dirty="0">
                <a:cs typeface="Trebuchet MS"/>
              </a:rPr>
              <a:t>“Go”</a:t>
            </a:r>
            <a:endParaRPr dirty="0">
              <a:cs typeface="Trebuchet M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708" y="662495"/>
            <a:ext cx="7899400" cy="2257028"/>
          </a:xfrm>
          <a:prstGeom prst="rect">
            <a:avLst/>
          </a:prstGeom>
        </p:spPr>
        <p:txBody>
          <a:bodyPr vert="horz" wrap="square" lIns="0" tIns="0" rIns="0" bIns="0" rtlCol="0">
            <a:spAutoFit/>
          </a:bodyPr>
          <a:lstStyle/>
          <a:p>
            <a:pPr marL="345440">
              <a:lnSpc>
                <a:spcPct val="100000"/>
              </a:lnSpc>
            </a:pPr>
            <a:r>
              <a:rPr sz="3200" b="1" spc="-5" dirty="0">
                <a:solidFill>
                  <a:srgbClr val="004236"/>
                </a:solidFill>
                <a:latin typeface="Trebuchet MS"/>
                <a:cs typeface="Trebuchet MS"/>
              </a:rPr>
              <a:t>Credit </a:t>
            </a:r>
            <a:r>
              <a:rPr sz="3200" b="1" spc="-55" dirty="0">
                <a:solidFill>
                  <a:srgbClr val="004236"/>
                </a:solidFill>
                <a:latin typeface="Trebuchet MS"/>
                <a:cs typeface="Trebuchet MS"/>
              </a:rPr>
              <a:t>Transfer </a:t>
            </a:r>
            <a:r>
              <a:rPr sz="3200" b="1" dirty="0">
                <a:solidFill>
                  <a:srgbClr val="004236"/>
                </a:solidFill>
                <a:latin typeface="Trebuchet MS"/>
                <a:cs typeface="Trebuchet MS"/>
              </a:rPr>
              <a:t>to </a:t>
            </a:r>
            <a:r>
              <a:rPr sz="3200" b="1" spc="-5" dirty="0">
                <a:solidFill>
                  <a:srgbClr val="004236"/>
                </a:solidFill>
                <a:latin typeface="Trebuchet MS"/>
                <a:cs typeface="Trebuchet MS"/>
              </a:rPr>
              <a:t>your home</a:t>
            </a:r>
            <a:r>
              <a:rPr sz="3200" b="1" spc="-80" dirty="0">
                <a:solidFill>
                  <a:srgbClr val="004236"/>
                </a:solidFill>
                <a:latin typeface="Trebuchet MS"/>
                <a:cs typeface="Trebuchet MS"/>
              </a:rPr>
              <a:t> </a:t>
            </a:r>
            <a:r>
              <a:rPr sz="3200" b="1" dirty="0">
                <a:solidFill>
                  <a:srgbClr val="004236"/>
                </a:solidFill>
                <a:latin typeface="Trebuchet MS"/>
                <a:cs typeface="Trebuchet MS"/>
              </a:rPr>
              <a:t>university</a:t>
            </a:r>
            <a:endParaRPr sz="3200" dirty="0">
              <a:solidFill>
                <a:srgbClr val="004236"/>
              </a:solidFill>
              <a:latin typeface="Trebuchet MS"/>
              <a:cs typeface="Trebuchet MS"/>
            </a:endParaRPr>
          </a:p>
          <a:p>
            <a:pPr>
              <a:lnSpc>
                <a:spcPct val="100000"/>
              </a:lnSpc>
              <a:spcBef>
                <a:spcPts val="20"/>
              </a:spcBef>
            </a:pPr>
            <a:endParaRPr lang="en-US" dirty="0" smtClean="0">
              <a:cs typeface="Times New Roman"/>
            </a:endParaRPr>
          </a:p>
          <a:p>
            <a:pPr>
              <a:lnSpc>
                <a:spcPct val="100000"/>
              </a:lnSpc>
              <a:spcBef>
                <a:spcPts val="20"/>
              </a:spcBef>
            </a:pPr>
            <a:endParaRPr dirty="0">
              <a:cs typeface="Times New Roman"/>
            </a:endParaRPr>
          </a:p>
          <a:p>
            <a:pPr marL="298450" marR="482600" indent="-285750">
              <a:lnSpc>
                <a:spcPct val="100000"/>
              </a:lnSpc>
              <a:buFont typeface="Arial" panose="020B0604020202020204" pitchFamily="34" charset="0"/>
              <a:buChar char="•"/>
            </a:pPr>
            <a:r>
              <a:rPr spc="-5" dirty="0">
                <a:cs typeface="Calibri"/>
              </a:rPr>
              <a:t>If </a:t>
            </a:r>
            <a:r>
              <a:rPr spc="-10" dirty="0">
                <a:cs typeface="Calibri"/>
              </a:rPr>
              <a:t>you </a:t>
            </a:r>
            <a:r>
              <a:rPr spc="-15" dirty="0">
                <a:cs typeface="Calibri"/>
              </a:rPr>
              <a:t>are </a:t>
            </a:r>
            <a:r>
              <a:rPr spc="-5" dirty="0">
                <a:cs typeface="Calibri"/>
              </a:rPr>
              <a:t>changing </a:t>
            </a:r>
            <a:r>
              <a:rPr spc="-15" dirty="0">
                <a:cs typeface="Calibri"/>
              </a:rPr>
              <a:t>courses </a:t>
            </a:r>
            <a:r>
              <a:rPr spc="-5" dirty="0">
                <a:cs typeface="Calibri"/>
              </a:rPr>
              <a:t>be </a:t>
            </a:r>
            <a:r>
              <a:rPr spc="-15" dirty="0">
                <a:cs typeface="Calibri"/>
              </a:rPr>
              <a:t>sure </a:t>
            </a:r>
            <a:r>
              <a:rPr spc="-10" dirty="0">
                <a:cs typeface="Calibri"/>
              </a:rPr>
              <a:t>that </a:t>
            </a:r>
            <a:r>
              <a:rPr spc="-15" dirty="0" smtClean="0">
                <a:cs typeface="Calibri"/>
              </a:rPr>
              <a:t>your </a:t>
            </a:r>
            <a:r>
              <a:rPr spc="-5" dirty="0">
                <a:cs typeface="Calibri"/>
              </a:rPr>
              <a:t>home </a:t>
            </a:r>
            <a:r>
              <a:rPr spc="-15" dirty="0">
                <a:cs typeface="Calibri"/>
              </a:rPr>
              <a:t>university coordinator approves </a:t>
            </a:r>
            <a:r>
              <a:rPr spc="-5" dirty="0" smtClean="0">
                <a:cs typeface="Calibri"/>
              </a:rPr>
              <a:t>the </a:t>
            </a:r>
            <a:r>
              <a:rPr spc="-20" dirty="0">
                <a:cs typeface="Calibri"/>
              </a:rPr>
              <a:t>course</a:t>
            </a:r>
            <a:r>
              <a:rPr spc="-70" dirty="0">
                <a:cs typeface="Calibri"/>
              </a:rPr>
              <a:t> </a:t>
            </a:r>
            <a:r>
              <a:rPr spc="-5" dirty="0">
                <a:cs typeface="Calibri"/>
              </a:rPr>
              <a:t>change</a:t>
            </a:r>
            <a:r>
              <a:rPr spc="-5" dirty="0" smtClean="0">
                <a:cs typeface="Calibri"/>
              </a:rPr>
              <a:t>.</a:t>
            </a:r>
            <a:endParaRPr lang="en-US" spc="-5" dirty="0" smtClean="0">
              <a:cs typeface="Calibri"/>
            </a:endParaRPr>
          </a:p>
          <a:p>
            <a:pPr marL="298450" marR="482600" indent="-285750">
              <a:lnSpc>
                <a:spcPct val="100000"/>
              </a:lnSpc>
              <a:buFont typeface="Arial" panose="020B0604020202020204" pitchFamily="34" charset="0"/>
              <a:buChar char="•"/>
            </a:pPr>
            <a:endParaRPr dirty="0">
              <a:cs typeface="Calibri"/>
            </a:endParaRPr>
          </a:p>
          <a:p>
            <a:pPr marL="298450" marR="1117600" indent="-285750">
              <a:lnSpc>
                <a:spcPct val="100000"/>
              </a:lnSpc>
              <a:spcBef>
                <a:spcPts val="765"/>
              </a:spcBef>
              <a:buFont typeface="Arial" panose="020B0604020202020204" pitchFamily="34" charset="0"/>
              <a:buChar char="•"/>
            </a:pPr>
            <a:r>
              <a:rPr spc="-10" dirty="0">
                <a:cs typeface="Calibri"/>
              </a:rPr>
              <a:t>Credit </a:t>
            </a:r>
            <a:r>
              <a:rPr spc="-25" dirty="0">
                <a:cs typeface="Calibri"/>
              </a:rPr>
              <a:t>transfer </a:t>
            </a:r>
            <a:r>
              <a:rPr spc="-5" dirty="0">
                <a:cs typeface="Calibri"/>
              </a:rPr>
              <a:t>is </a:t>
            </a:r>
            <a:r>
              <a:rPr spc="-15" dirty="0">
                <a:cs typeface="Calibri"/>
              </a:rPr>
              <a:t>approved </a:t>
            </a:r>
            <a:r>
              <a:rPr spc="-10" dirty="0">
                <a:cs typeface="Calibri"/>
              </a:rPr>
              <a:t>by your </a:t>
            </a:r>
            <a:r>
              <a:rPr spc="-5" dirty="0">
                <a:cs typeface="Calibri"/>
              </a:rPr>
              <a:t>home </a:t>
            </a:r>
            <a:r>
              <a:rPr spc="-35" dirty="0" smtClean="0">
                <a:cs typeface="Calibri"/>
              </a:rPr>
              <a:t>university</a:t>
            </a:r>
            <a:r>
              <a:rPr spc="-35" dirty="0">
                <a:cs typeface="Calibri"/>
              </a:rPr>
              <a:t>.</a:t>
            </a:r>
            <a:endParaRPr dirty="0">
              <a:cs typeface="Calibri"/>
            </a:endParaRPr>
          </a:p>
        </p:txBody>
      </p:sp>
      <p:sp>
        <p:nvSpPr>
          <p:cNvPr id="4" name="object 4"/>
          <p:cNvSpPr/>
          <p:nvPr/>
        </p:nvSpPr>
        <p:spPr>
          <a:xfrm>
            <a:off x="4957762" y="4357687"/>
            <a:ext cx="3729036" cy="164306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1926" y="474789"/>
            <a:ext cx="3197860" cy="677108"/>
          </a:xfrm>
          <a:prstGeom prst="rect">
            <a:avLst/>
          </a:prstGeom>
        </p:spPr>
        <p:txBody>
          <a:bodyPr vert="horz" wrap="square" lIns="0" tIns="0" rIns="0" bIns="0" rtlCol="0">
            <a:spAutoFit/>
          </a:bodyPr>
          <a:lstStyle/>
          <a:p>
            <a:pPr marL="12700">
              <a:lnSpc>
                <a:spcPct val="100000"/>
              </a:lnSpc>
            </a:pPr>
            <a:r>
              <a:rPr sz="4400" b="0" dirty="0">
                <a:solidFill>
                  <a:srgbClr val="004236"/>
                </a:solidFill>
                <a:latin typeface="Calibri"/>
                <a:cs typeface="Calibri"/>
              </a:rPr>
              <a:t>Marking</a:t>
            </a:r>
            <a:r>
              <a:rPr sz="4400" b="0" spc="-80" dirty="0">
                <a:solidFill>
                  <a:srgbClr val="004236"/>
                </a:solidFill>
                <a:latin typeface="Calibri"/>
                <a:cs typeface="Calibri"/>
              </a:rPr>
              <a:t> </a:t>
            </a:r>
            <a:r>
              <a:rPr sz="4400" b="0" spc="-10" dirty="0">
                <a:solidFill>
                  <a:srgbClr val="004236"/>
                </a:solidFill>
                <a:latin typeface="Calibri"/>
                <a:cs typeface="Calibri"/>
              </a:rPr>
              <a:t>Scale</a:t>
            </a:r>
            <a:endParaRPr sz="4400" dirty="0">
              <a:solidFill>
                <a:srgbClr val="004236"/>
              </a:solidFill>
              <a:latin typeface="Calibri"/>
              <a:cs typeface="Calibri"/>
            </a:endParaRPr>
          </a:p>
        </p:txBody>
      </p:sp>
      <p:sp>
        <p:nvSpPr>
          <p:cNvPr id="3" name="object 3"/>
          <p:cNvSpPr/>
          <p:nvPr/>
        </p:nvSpPr>
        <p:spPr>
          <a:xfrm>
            <a:off x="1828800" y="1793875"/>
            <a:ext cx="5486399" cy="34131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4970" y="371157"/>
            <a:ext cx="5293995" cy="974626"/>
          </a:xfrm>
          <a:prstGeom prst="rect">
            <a:avLst/>
          </a:prstGeom>
        </p:spPr>
        <p:txBody>
          <a:bodyPr vert="horz" wrap="square" lIns="0" tIns="0" rIns="0" bIns="0" rtlCol="0">
            <a:spAutoFit/>
          </a:bodyPr>
          <a:lstStyle/>
          <a:p>
            <a:pPr marL="1304925" marR="5080" indent="-1292860">
              <a:lnSpc>
                <a:spcPts val="3760"/>
              </a:lnSpc>
            </a:pPr>
            <a:r>
              <a:rPr sz="3200" spc="-5" dirty="0">
                <a:solidFill>
                  <a:srgbClr val="004236"/>
                </a:solidFill>
              </a:rPr>
              <a:t>What </a:t>
            </a:r>
            <a:r>
              <a:rPr sz="3200" dirty="0">
                <a:solidFill>
                  <a:srgbClr val="004236"/>
                </a:solidFill>
              </a:rPr>
              <a:t>happens once </a:t>
            </a:r>
            <a:r>
              <a:rPr sz="3200" spc="-5" dirty="0">
                <a:solidFill>
                  <a:srgbClr val="004236"/>
                </a:solidFill>
              </a:rPr>
              <a:t>you</a:t>
            </a:r>
            <a:r>
              <a:rPr sz="3200" spc="-114" dirty="0">
                <a:solidFill>
                  <a:srgbClr val="004236"/>
                </a:solidFill>
              </a:rPr>
              <a:t> </a:t>
            </a:r>
            <a:r>
              <a:rPr sz="3200" dirty="0">
                <a:solidFill>
                  <a:srgbClr val="004236"/>
                </a:solidFill>
              </a:rPr>
              <a:t>are  in </a:t>
            </a:r>
            <a:r>
              <a:rPr sz="3200" spc="-5" dirty="0">
                <a:solidFill>
                  <a:srgbClr val="004236"/>
                </a:solidFill>
              </a:rPr>
              <a:t>the</a:t>
            </a:r>
            <a:r>
              <a:rPr sz="3200" spc="-60" dirty="0">
                <a:solidFill>
                  <a:srgbClr val="004236"/>
                </a:solidFill>
              </a:rPr>
              <a:t> </a:t>
            </a:r>
            <a:r>
              <a:rPr sz="3200" spc="-5" dirty="0">
                <a:solidFill>
                  <a:srgbClr val="004236"/>
                </a:solidFill>
              </a:rPr>
              <a:t>course?</a:t>
            </a:r>
          </a:p>
        </p:txBody>
      </p:sp>
      <p:sp>
        <p:nvSpPr>
          <p:cNvPr id="3" name="object 3"/>
          <p:cNvSpPr txBox="1"/>
          <p:nvPr/>
        </p:nvSpPr>
        <p:spPr>
          <a:xfrm>
            <a:off x="535940" y="1626108"/>
            <a:ext cx="8032115" cy="3683060"/>
          </a:xfrm>
          <a:prstGeom prst="rect">
            <a:avLst/>
          </a:prstGeom>
        </p:spPr>
        <p:txBody>
          <a:bodyPr vert="horz" wrap="square" lIns="0" tIns="0" rIns="0" bIns="0" rtlCol="0">
            <a:spAutoFit/>
          </a:bodyPr>
          <a:lstStyle/>
          <a:p>
            <a:pPr marL="355600" indent="-342900">
              <a:lnSpc>
                <a:spcPct val="100000"/>
              </a:lnSpc>
              <a:buFont typeface="Arial" panose="020B0604020202020204" pitchFamily="34" charset="0"/>
              <a:buChar char="•"/>
            </a:pPr>
            <a:r>
              <a:rPr sz="2400" spc="-5" dirty="0">
                <a:latin typeface="Calibri"/>
                <a:cs typeface="Calibri"/>
              </a:rPr>
              <a:t>Join the </a:t>
            </a:r>
            <a:r>
              <a:rPr sz="2400" dirty="0">
                <a:latin typeface="Calibri"/>
                <a:cs typeface="Calibri"/>
              </a:rPr>
              <a:t>class </a:t>
            </a:r>
            <a:r>
              <a:rPr sz="2400" spc="-5" dirty="0">
                <a:latin typeface="Calibri"/>
                <a:cs typeface="Calibri"/>
              </a:rPr>
              <a:t>discussions, and participate </a:t>
            </a:r>
            <a:r>
              <a:rPr sz="2400" dirty="0">
                <a:latin typeface="Calibri"/>
                <a:cs typeface="Calibri"/>
              </a:rPr>
              <a:t>as much as</a:t>
            </a:r>
            <a:r>
              <a:rPr sz="2400" spc="-120" dirty="0">
                <a:latin typeface="Calibri"/>
                <a:cs typeface="Calibri"/>
              </a:rPr>
              <a:t> </a:t>
            </a:r>
            <a:r>
              <a:rPr sz="2400" spc="-5" dirty="0">
                <a:latin typeface="Calibri"/>
                <a:cs typeface="Calibri"/>
              </a:rPr>
              <a:t>possible</a:t>
            </a:r>
            <a:endParaRPr sz="2400" dirty="0">
              <a:latin typeface="Calibri"/>
              <a:cs typeface="Calibri"/>
            </a:endParaRPr>
          </a:p>
          <a:p>
            <a:pPr marL="355600" marR="469900" indent="-342900">
              <a:lnSpc>
                <a:spcPct val="100000"/>
              </a:lnSpc>
              <a:spcBef>
                <a:spcPts val="1440"/>
              </a:spcBef>
              <a:buFont typeface="Arial" panose="020B0604020202020204" pitchFamily="34" charset="0"/>
              <a:buChar char="•"/>
            </a:pPr>
            <a:r>
              <a:rPr sz="2400" spc="-5" dirty="0">
                <a:latin typeface="Calibri"/>
                <a:cs typeface="Calibri"/>
              </a:rPr>
              <a:t>If </a:t>
            </a:r>
            <a:r>
              <a:rPr sz="2400" spc="-10" dirty="0">
                <a:latin typeface="Calibri"/>
                <a:cs typeface="Calibri"/>
              </a:rPr>
              <a:t>you </a:t>
            </a:r>
            <a:r>
              <a:rPr sz="2400" spc="-20" dirty="0">
                <a:latin typeface="Calibri"/>
                <a:cs typeface="Calibri"/>
              </a:rPr>
              <a:t>have </a:t>
            </a:r>
            <a:r>
              <a:rPr sz="2400" spc="-5" dirty="0">
                <a:latin typeface="Calibri"/>
                <a:cs typeface="Calibri"/>
              </a:rPr>
              <a:t>difficulty </a:t>
            </a:r>
            <a:r>
              <a:rPr sz="2400" spc="-10" dirty="0">
                <a:latin typeface="Calibri"/>
                <a:cs typeface="Calibri"/>
              </a:rPr>
              <a:t>understanding </a:t>
            </a:r>
            <a:r>
              <a:rPr sz="2400" dirty="0">
                <a:latin typeface="Calibri"/>
                <a:cs typeface="Calibri"/>
              </a:rPr>
              <a:t>the </a:t>
            </a:r>
            <a:r>
              <a:rPr sz="2400" spc="-5" dirty="0">
                <a:latin typeface="Calibri"/>
                <a:cs typeface="Calibri"/>
              </a:rPr>
              <a:t>material</a:t>
            </a:r>
            <a:r>
              <a:rPr sz="2400" b="1" spc="-5" dirty="0">
                <a:latin typeface="Calibri"/>
                <a:cs typeface="Calibri"/>
              </a:rPr>
              <a:t>, </a:t>
            </a:r>
            <a:r>
              <a:rPr sz="2400" b="1" spc="-10" dirty="0">
                <a:latin typeface="Calibri"/>
                <a:cs typeface="Calibri"/>
              </a:rPr>
              <a:t>talk </a:t>
            </a:r>
            <a:r>
              <a:rPr sz="2400" b="1" spc="-15" dirty="0">
                <a:latin typeface="Calibri"/>
                <a:cs typeface="Calibri"/>
              </a:rPr>
              <a:t>to </a:t>
            </a:r>
            <a:r>
              <a:rPr sz="2400" b="1" spc="-10" dirty="0">
                <a:latin typeface="Calibri"/>
                <a:cs typeface="Calibri"/>
              </a:rPr>
              <a:t>your  </a:t>
            </a:r>
            <a:r>
              <a:rPr sz="2400" b="1" spc="-30" dirty="0">
                <a:latin typeface="Calibri"/>
                <a:cs typeface="Calibri"/>
              </a:rPr>
              <a:t>professor. </a:t>
            </a:r>
            <a:r>
              <a:rPr sz="2400" spc="-5" dirty="0">
                <a:latin typeface="Calibri"/>
                <a:cs typeface="Calibri"/>
              </a:rPr>
              <a:t>Use </a:t>
            </a:r>
            <a:r>
              <a:rPr sz="2400" dirty="0">
                <a:latin typeface="Calibri"/>
                <a:cs typeface="Calibri"/>
              </a:rPr>
              <a:t>the help </a:t>
            </a:r>
            <a:r>
              <a:rPr sz="2400" spc="-5" dirty="0">
                <a:latin typeface="Calibri"/>
                <a:cs typeface="Calibri"/>
              </a:rPr>
              <a:t>of </a:t>
            </a:r>
            <a:r>
              <a:rPr sz="2400" spc="-15" dirty="0">
                <a:latin typeface="Calibri"/>
                <a:cs typeface="Calibri"/>
              </a:rPr>
              <a:t>tutors at </a:t>
            </a:r>
            <a:r>
              <a:rPr sz="2400" dirty="0">
                <a:latin typeface="Calibri"/>
                <a:cs typeface="Calibri"/>
              </a:rPr>
              <a:t>the </a:t>
            </a:r>
            <a:r>
              <a:rPr sz="2400" spc="-20" dirty="0">
                <a:latin typeface="Calibri"/>
                <a:cs typeface="Calibri"/>
              </a:rPr>
              <a:t>Write </a:t>
            </a:r>
            <a:r>
              <a:rPr sz="2400" dirty="0">
                <a:latin typeface="Calibri"/>
                <a:cs typeface="Calibri"/>
              </a:rPr>
              <a:t>Place </a:t>
            </a:r>
            <a:r>
              <a:rPr sz="2400" spc="-15" dirty="0">
                <a:latin typeface="Calibri"/>
                <a:cs typeface="Calibri"/>
              </a:rPr>
              <a:t>(Writing  </a:t>
            </a:r>
            <a:r>
              <a:rPr sz="2400" spc="-10" dirty="0">
                <a:latin typeface="Calibri"/>
                <a:cs typeface="Calibri"/>
              </a:rPr>
              <a:t>Centre</a:t>
            </a:r>
            <a:r>
              <a:rPr sz="2400" spc="-10" dirty="0" smtClean="0">
                <a:latin typeface="Calibri"/>
                <a:cs typeface="Calibri"/>
              </a:rPr>
              <a:t>)</a:t>
            </a:r>
            <a:endParaRPr sz="2400" dirty="0">
              <a:latin typeface="Calibri"/>
              <a:cs typeface="Calibri"/>
            </a:endParaRPr>
          </a:p>
          <a:p>
            <a:pPr marL="355600" marR="5080" indent="-342900">
              <a:lnSpc>
                <a:spcPct val="100000"/>
              </a:lnSpc>
              <a:spcBef>
                <a:spcPts val="1440"/>
              </a:spcBef>
              <a:buFont typeface="Arial" panose="020B0604020202020204" pitchFamily="34" charset="0"/>
              <a:buChar char="•"/>
            </a:pPr>
            <a:r>
              <a:rPr sz="2400" spc="-5" dirty="0">
                <a:latin typeface="Calibri"/>
                <a:cs typeface="Calibri"/>
              </a:rPr>
              <a:t>Use </a:t>
            </a:r>
            <a:r>
              <a:rPr sz="2400" spc="-10" dirty="0">
                <a:latin typeface="Calibri"/>
                <a:cs typeface="Calibri"/>
              </a:rPr>
              <a:t>your </a:t>
            </a:r>
            <a:r>
              <a:rPr sz="2400" spc="-5" dirty="0">
                <a:latin typeface="Calibri"/>
                <a:cs typeface="Calibri"/>
              </a:rPr>
              <a:t>marks </a:t>
            </a:r>
            <a:r>
              <a:rPr sz="2400" spc="-15" dirty="0">
                <a:latin typeface="Calibri"/>
                <a:cs typeface="Calibri"/>
              </a:rPr>
              <a:t>to </a:t>
            </a:r>
            <a:r>
              <a:rPr sz="2400" spc="-10" dirty="0">
                <a:latin typeface="Calibri"/>
                <a:cs typeface="Calibri"/>
              </a:rPr>
              <a:t>judge how you </a:t>
            </a:r>
            <a:r>
              <a:rPr sz="2400" spc="-15" dirty="0">
                <a:latin typeface="Calibri"/>
                <a:cs typeface="Calibri"/>
              </a:rPr>
              <a:t>are </a:t>
            </a:r>
            <a:r>
              <a:rPr sz="2400" spc="-5" dirty="0">
                <a:latin typeface="Calibri"/>
                <a:cs typeface="Calibri"/>
              </a:rPr>
              <a:t>doing </a:t>
            </a:r>
            <a:r>
              <a:rPr sz="2400" dirty="0">
                <a:latin typeface="Calibri"/>
                <a:cs typeface="Calibri"/>
              </a:rPr>
              <a:t>in the </a:t>
            </a:r>
            <a:r>
              <a:rPr sz="2400" spc="-10" dirty="0">
                <a:latin typeface="Calibri"/>
                <a:cs typeface="Calibri"/>
              </a:rPr>
              <a:t>course. Often,  </a:t>
            </a:r>
            <a:r>
              <a:rPr sz="2400" dirty="0">
                <a:latin typeface="Calibri"/>
                <a:cs typeface="Calibri"/>
              </a:rPr>
              <a:t>the </a:t>
            </a:r>
            <a:r>
              <a:rPr sz="2400" spc="-15" dirty="0">
                <a:latin typeface="Calibri"/>
                <a:cs typeface="Calibri"/>
              </a:rPr>
              <a:t>first </a:t>
            </a:r>
            <a:r>
              <a:rPr sz="2400" spc="-5" dirty="0">
                <a:latin typeface="Calibri"/>
                <a:cs typeface="Calibri"/>
              </a:rPr>
              <a:t>set of marks </a:t>
            </a:r>
            <a:r>
              <a:rPr sz="2400" dirty="0">
                <a:latin typeface="Calibri"/>
                <a:cs typeface="Calibri"/>
              </a:rPr>
              <a:t>is </a:t>
            </a:r>
            <a:r>
              <a:rPr sz="2400" spc="-10" dirty="0">
                <a:latin typeface="Calibri"/>
                <a:cs typeface="Calibri"/>
              </a:rPr>
              <a:t>available </a:t>
            </a:r>
            <a:r>
              <a:rPr sz="2400" spc="-20" dirty="0">
                <a:latin typeface="Calibri"/>
                <a:cs typeface="Calibri"/>
              </a:rPr>
              <a:t>before </a:t>
            </a:r>
            <a:r>
              <a:rPr sz="2400" dirty="0">
                <a:latin typeface="Calibri"/>
                <a:cs typeface="Calibri"/>
              </a:rPr>
              <a:t>the </a:t>
            </a:r>
            <a:r>
              <a:rPr sz="2400" spc="-10" dirty="0">
                <a:latin typeface="Calibri"/>
                <a:cs typeface="Calibri"/>
              </a:rPr>
              <a:t>DROP DEADLINES. </a:t>
            </a:r>
            <a:r>
              <a:rPr sz="2400" spc="-5" dirty="0">
                <a:latin typeface="Calibri"/>
                <a:cs typeface="Calibri"/>
              </a:rPr>
              <a:t>If  </a:t>
            </a:r>
            <a:r>
              <a:rPr sz="2400" spc="-10" dirty="0">
                <a:latin typeface="Calibri"/>
                <a:cs typeface="Calibri"/>
              </a:rPr>
              <a:t>you </a:t>
            </a:r>
            <a:r>
              <a:rPr sz="2400" spc="-5" dirty="0">
                <a:latin typeface="Calibri"/>
                <a:cs typeface="Calibri"/>
              </a:rPr>
              <a:t>think </a:t>
            </a:r>
            <a:r>
              <a:rPr sz="2400" dirty="0">
                <a:latin typeface="Calibri"/>
                <a:cs typeface="Calibri"/>
              </a:rPr>
              <a:t>the </a:t>
            </a:r>
            <a:r>
              <a:rPr sz="2400" spc="-15" dirty="0">
                <a:latin typeface="Calibri"/>
                <a:cs typeface="Calibri"/>
              </a:rPr>
              <a:t>course </a:t>
            </a:r>
            <a:r>
              <a:rPr sz="2400" dirty="0">
                <a:latin typeface="Calibri"/>
                <a:cs typeface="Calibri"/>
              </a:rPr>
              <a:t>is </a:t>
            </a:r>
            <a:r>
              <a:rPr sz="2400" spc="-15" dirty="0">
                <a:latin typeface="Calibri"/>
                <a:cs typeface="Calibri"/>
              </a:rPr>
              <a:t>too </a:t>
            </a:r>
            <a:r>
              <a:rPr sz="2400" spc="-5" dirty="0">
                <a:latin typeface="Calibri"/>
                <a:cs typeface="Calibri"/>
              </a:rPr>
              <a:t>difficult </a:t>
            </a:r>
            <a:r>
              <a:rPr sz="2400" spc="-20" dirty="0">
                <a:latin typeface="Calibri"/>
                <a:cs typeface="Calibri"/>
              </a:rPr>
              <a:t>for </a:t>
            </a:r>
            <a:r>
              <a:rPr sz="2400" spc="-10" dirty="0">
                <a:latin typeface="Calibri"/>
                <a:cs typeface="Calibri"/>
              </a:rPr>
              <a:t>you, </a:t>
            </a:r>
            <a:r>
              <a:rPr sz="2400" spc="-5" dirty="0">
                <a:latin typeface="Calibri"/>
                <a:cs typeface="Calibri"/>
              </a:rPr>
              <a:t>please let </a:t>
            </a:r>
            <a:r>
              <a:rPr sz="2400" spc="-10" dirty="0">
                <a:latin typeface="Calibri"/>
                <a:cs typeface="Calibri"/>
              </a:rPr>
              <a:t>King’s  International </a:t>
            </a:r>
            <a:r>
              <a:rPr sz="2400" spc="-5" dirty="0">
                <a:latin typeface="Calibri"/>
                <a:cs typeface="Calibri"/>
              </a:rPr>
              <a:t>know so they </a:t>
            </a:r>
            <a:r>
              <a:rPr sz="2400" spc="-10" dirty="0">
                <a:latin typeface="Calibri"/>
                <a:cs typeface="Calibri"/>
              </a:rPr>
              <a:t>can assist you </a:t>
            </a:r>
            <a:r>
              <a:rPr sz="2400" dirty="0">
                <a:latin typeface="Calibri"/>
                <a:cs typeface="Calibri"/>
              </a:rPr>
              <a:t>in </a:t>
            </a:r>
            <a:r>
              <a:rPr sz="2400" spc="-10" dirty="0">
                <a:latin typeface="Calibri"/>
                <a:cs typeface="Calibri"/>
              </a:rPr>
              <a:t>dropping </a:t>
            </a:r>
            <a:r>
              <a:rPr sz="2400" dirty="0">
                <a:latin typeface="Calibri"/>
                <a:cs typeface="Calibri"/>
              </a:rPr>
              <a:t>the</a:t>
            </a:r>
            <a:r>
              <a:rPr sz="2400" spc="-30" dirty="0">
                <a:latin typeface="Calibri"/>
                <a:cs typeface="Calibri"/>
              </a:rPr>
              <a:t> </a:t>
            </a:r>
            <a:r>
              <a:rPr sz="2400" spc="-10" dirty="0">
                <a:latin typeface="Calibri"/>
                <a:cs typeface="Calibri"/>
              </a:rPr>
              <a:t>course.</a:t>
            </a:r>
            <a:endParaRPr sz="2400" dirty="0">
              <a:latin typeface="Calibri"/>
              <a:cs typeface="Calibri"/>
            </a:endParaRPr>
          </a:p>
        </p:txBody>
      </p:sp>
    </p:spTree>
    <p:extLst>
      <p:ext uri="{BB962C8B-B14F-4D97-AF65-F5344CB8AC3E}">
        <p14:creationId xmlns:p14="http://schemas.microsoft.com/office/powerpoint/2010/main" val="3522252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7854" y="474789"/>
            <a:ext cx="6386195" cy="677108"/>
          </a:xfrm>
          <a:prstGeom prst="rect">
            <a:avLst/>
          </a:prstGeom>
        </p:spPr>
        <p:txBody>
          <a:bodyPr vert="horz" wrap="square" lIns="0" tIns="0" rIns="0" bIns="0" rtlCol="0">
            <a:spAutoFit/>
          </a:bodyPr>
          <a:lstStyle/>
          <a:p>
            <a:pPr marL="12700">
              <a:lnSpc>
                <a:spcPct val="100000"/>
              </a:lnSpc>
            </a:pPr>
            <a:r>
              <a:rPr sz="4400" u="heavy" spc="-25" dirty="0">
                <a:solidFill>
                  <a:srgbClr val="004236"/>
                </a:solidFill>
                <a:latin typeface="Calibri"/>
                <a:cs typeface="Calibri"/>
              </a:rPr>
              <a:t>First </a:t>
            </a:r>
            <a:r>
              <a:rPr sz="4400" u="heavy" spc="-100" dirty="0">
                <a:solidFill>
                  <a:srgbClr val="004236"/>
                </a:solidFill>
                <a:latin typeface="Calibri"/>
                <a:cs typeface="Calibri"/>
              </a:rPr>
              <a:t>Term </a:t>
            </a:r>
            <a:r>
              <a:rPr sz="4400" u="heavy" spc="-10" dirty="0">
                <a:solidFill>
                  <a:srgbClr val="004236"/>
                </a:solidFill>
                <a:latin typeface="Calibri"/>
                <a:cs typeface="Calibri"/>
              </a:rPr>
              <a:t>Important</a:t>
            </a:r>
            <a:r>
              <a:rPr sz="4400" u="heavy" spc="30" dirty="0">
                <a:solidFill>
                  <a:srgbClr val="004236"/>
                </a:solidFill>
                <a:latin typeface="Calibri"/>
                <a:cs typeface="Calibri"/>
              </a:rPr>
              <a:t> </a:t>
            </a:r>
            <a:r>
              <a:rPr sz="4400" u="heavy" spc="-20" dirty="0" smtClean="0">
                <a:solidFill>
                  <a:srgbClr val="004236"/>
                </a:solidFill>
                <a:latin typeface="Calibri"/>
                <a:cs typeface="Calibri"/>
              </a:rPr>
              <a:t>Dates</a:t>
            </a:r>
            <a:endParaRPr sz="4400" dirty="0">
              <a:solidFill>
                <a:srgbClr val="004236"/>
              </a:solidFill>
              <a:latin typeface="Calibri"/>
              <a:cs typeface="Calibri"/>
            </a:endParaRPr>
          </a:p>
        </p:txBody>
      </p:sp>
      <p:sp>
        <p:nvSpPr>
          <p:cNvPr id="3" name="object 3"/>
          <p:cNvSpPr txBox="1"/>
          <p:nvPr/>
        </p:nvSpPr>
        <p:spPr>
          <a:xfrm>
            <a:off x="542036" y="1219200"/>
            <a:ext cx="7816850" cy="4370427"/>
          </a:xfrm>
          <a:prstGeom prst="rect">
            <a:avLst/>
          </a:prstGeom>
        </p:spPr>
        <p:txBody>
          <a:bodyPr vert="horz" wrap="square" lIns="0" tIns="0" rIns="0" bIns="0" rtlCol="0">
            <a:spAutoFit/>
          </a:bodyPr>
          <a:lstStyle/>
          <a:p>
            <a:pPr marL="12700" marR="5080">
              <a:lnSpc>
                <a:spcPct val="100000"/>
              </a:lnSpc>
              <a:tabLst>
                <a:tab pos="1996439" algn="l"/>
              </a:tabLst>
            </a:pPr>
            <a:r>
              <a:rPr lang="en-US" sz="2400" b="1" spc="-5" dirty="0" smtClean="0">
                <a:latin typeface="Calibri"/>
                <a:cs typeface="Calibri"/>
              </a:rPr>
              <a:t>September </a:t>
            </a:r>
            <a:r>
              <a:rPr lang="en-US" sz="2400" b="1" spc="-5" dirty="0" smtClean="0">
                <a:latin typeface="Calibri"/>
                <a:cs typeface="Calibri"/>
              </a:rPr>
              <a:t>8</a:t>
            </a:r>
            <a:r>
              <a:rPr lang="en-US" sz="2400" spc="-5" dirty="0" smtClean="0">
                <a:latin typeface="Calibri"/>
                <a:cs typeface="Calibri"/>
              </a:rPr>
              <a:t>: </a:t>
            </a:r>
            <a:r>
              <a:rPr lang="en-US" sz="2400" spc="-5" dirty="0" smtClean="0">
                <a:latin typeface="Calibri"/>
                <a:cs typeface="Calibri"/>
              </a:rPr>
              <a:t>Classes begin</a:t>
            </a:r>
            <a:endParaRPr lang="en-US" sz="2400" b="1" spc="-5" dirty="0" smtClean="0">
              <a:latin typeface="Calibri"/>
              <a:cs typeface="Calibri"/>
            </a:endParaRPr>
          </a:p>
          <a:p>
            <a:pPr marL="12700" marR="5080">
              <a:lnSpc>
                <a:spcPct val="100000"/>
              </a:lnSpc>
              <a:tabLst>
                <a:tab pos="1996439" algn="l"/>
              </a:tabLst>
            </a:pPr>
            <a:r>
              <a:rPr sz="2400" b="1" spc="-5" dirty="0" smtClean="0">
                <a:latin typeface="Calibri"/>
                <a:cs typeface="Calibri"/>
              </a:rPr>
              <a:t>September </a:t>
            </a:r>
            <a:r>
              <a:rPr lang="en-US" sz="2400" b="1" spc="-5" dirty="0" smtClean="0">
                <a:latin typeface="Calibri"/>
                <a:cs typeface="Calibri"/>
              </a:rPr>
              <a:t>16</a:t>
            </a:r>
            <a:r>
              <a:rPr sz="2400" spc="-5" dirty="0" smtClean="0">
                <a:latin typeface="Calibri"/>
                <a:cs typeface="Calibri"/>
              </a:rPr>
              <a:t>:</a:t>
            </a:r>
            <a:r>
              <a:rPr lang="en-US" sz="2400" spc="-5" dirty="0" smtClean="0">
                <a:latin typeface="Calibri"/>
                <a:cs typeface="Calibri"/>
              </a:rPr>
              <a:t> </a:t>
            </a:r>
            <a:r>
              <a:rPr sz="2400" spc="-10" dirty="0" smtClean="0">
                <a:latin typeface="Calibri"/>
                <a:cs typeface="Calibri"/>
              </a:rPr>
              <a:t>Last </a:t>
            </a:r>
            <a:r>
              <a:rPr sz="2400" spc="-20" dirty="0">
                <a:latin typeface="Calibri"/>
                <a:cs typeface="Calibri"/>
              </a:rPr>
              <a:t>day </a:t>
            </a:r>
            <a:r>
              <a:rPr sz="2400" spc="-15" dirty="0">
                <a:latin typeface="Calibri"/>
                <a:cs typeface="Calibri"/>
              </a:rPr>
              <a:t>to </a:t>
            </a:r>
            <a:r>
              <a:rPr sz="2400" spc="-5" dirty="0">
                <a:latin typeface="Calibri"/>
                <a:cs typeface="Calibri"/>
              </a:rPr>
              <a:t>add </a:t>
            </a:r>
            <a:r>
              <a:rPr sz="2400" dirty="0">
                <a:latin typeface="Calibri"/>
                <a:cs typeface="Calibri"/>
              </a:rPr>
              <a:t>a </a:t>
            </a:r>
            <a:r>
              <a:rPr sz="2400" spc="-5" dirty="0">
                <a:latin typeface="Calibri"/>
                <a:cs typeface="Calibri"/>
              </a:rPr>
              <a:t>full </a:t>
            </a:r>
            <a:r>
              <a:rPr sz="2400" spc="-10" dirty="0">
                <a:latin typeface="Calibri"/>
                <a:cs typeface="Calibri"/>
              </a:rPr>
              <a:t>course, </a:t>
            </a:r>
            <a:r>
              <a:rPr sz="2400" spc="-5" dirty="0">
                <a:latin typeface="Calibri"/>
                <a:cs typeface="Calibri"/>
              </a:rPr>
              <a:t>or </a:t>
            </a:r>
            <a:r>
              <a:rPr sz="2400" dirty="0">
                <a:latin typeface="Calibri"/>
                <a:cs typeface="Calibri"/>
              </a:rPr>
              <a:t>a </a:t>
            </a:r>
            <a:r>
              <a:rPr sz="2400" spc="-15" dirty="0">
                <a:latin typeface="Calibri"/>
                <a:cs typeface="Calibri"/>
              </a:rPr>
              <a:t>first</a:t>
            </a:r>
            <a:r>
              <a:rPr sz="2400" spc="-50" dirty="0">
                <a:latin typeface="Calibri"/>
                <a:cs typeface="Calibri"/>
              </a:rPr>
              <a:t> </a:t>
            </a:r>
            <a:r>
              <a:rPr sz="2400" spc="-5" dirty="0">
                <a:latin typeface="Calibri"/>
                <a:cs typeface="Calibri"/>
              </a:rPr>
              <a:t>term</a:t>
            </a:r>
            <a:r>
              <a:rPr sz="2400" spc="-30" dirty="0">
                <a:latin typeface="Calibri"/>
                <a:cs typeface="Calibri"/>
              </a:rPr>
              <a:t> </a:t>
            </a:r>
            <a:r>
              <a:rPr sz="2400" spc="-5" dirty="0">
                <a:latin typeface="Calibri"/>
                <a:cs typeface="Calibri"/>
              </a:rPr>
              <a:t>half </a:t>
            </a:r>
            <a:r>
              <a:rPr sz="2400" dirty="0">
                <a:latin typeface="Calibri"/>
                <a:cs typeface="Calibri"/>
              </a:rPr>
              <a:t> </a:t>
            </a:r>
            <a:r>
              <a:rPr sz="2400" spc="-10" dirty="0">
                <a:latin typeface="Calibri"/>
                <a:cs typeface="Calibri"/>
              </a:rPr>
              <a:t>course</a:t>
            </a:r>
            <a:r>
              <a:rPr sz="2400" spc="-10" dirty="0" smtClean="0">
                <a:latin typeface="Calibri"/>
                <a:cs typeface="Calibri"/>
              </a:rPr>
              <a:t>.</a:t>
            </a:r>
            <a:endParaRPr lang="en-US" sz="2400" spc="-10" dirty="0" smtClean="0">
              <a:latin typeface="Calibri"/>
              <a:cs typeface="Calibri"/>
            </a:endParaRPr>
          </a:p>
          <a:p>
            <a:pPr marL="12700" marR="5080">
              <a:lnSpc>
                <a:spcPct val="100000"/>
              </a:lnSpc>
              <a:tabLst>
                <a:tab pos="1996439" algn="l"/>
              </a:tabLst>
            </a:pPr>
            <a:r>
              <a:rPr lang="en-US" sz="2400" b="1" spc="-10" dirty="0" smtClean="0">
                <a:latin typeface="Calibri"/>
                <a:cs typeface="Calibri"/>
              </a:rPr>
              <a:t>October 11-14</a:t>
            </a:r>
            <a:r>
              <a:rPr lang="en-US" sz="2400" spc="-10" dirty="0" smtClean="0">
                <a:latin typeface="Calibri"/>
                <a:cs typeface="Calibri"/>
              </a:rPr>
              <a:t>: </a:t>
            </a:r>
            <a:r>
              <a:rPr lang="en-US" sz="2400" spc="-15" dirty="0">
                <a:cs typeface="Calibri"/>
              </a:rPr>
              <a:t>Fall </a:t>
            </a:r>
            <a:r>
              <a:rPr lang="en-US" sz="2400" spc="-10" dirty="0">
                <a:cs typeface="Calibri"/>
              </a:rPr>
              <a:t>Reading</a:t>
            </a:r>
            <a:r>
              <a:rPr lang="en-US" sz="2400" spc="-95" dirty="0">
                <a:cs typeface="Calibri"/>
              </a:rPr>
              <a:t> </a:t>
            </a:r>
            <a:r>
              <a:rPr lang="en-US" sz="2400" spc="-20" dirty="0">
                <a:cs typeface="Calibri"/>
              </a:rPr>
              <a:t>Week </a:t>
            </a:r>
            <a:endParaRPr lang="en-US" sz="2400" spc="-20" dirty="0" smtClean="0">
              <a:cs typeface="Calibri"/>
            </a:endParaRPr>
          </a:p>
          <a:p>
            <a:pPr marL="12700" marR="5080">
              <a:lnSpc>
                <a:spcPct val="100000"/>
              </a:lnSpc>
              <a:tabLst>
                <a:tab pos="1996439" algn="l"/>
              </a:tabLst>
            </a:pPr>
            <a:r>
              <a:rPr sz="2400" b="1" spc="-5" dirty="0" smtClean="0">
                <a:latin typeface="Calibri"/>
                <a:cs typeface="Calibri"/>
              </a:rPr>
              <a:t>November</a:t>
            </a:r>
            <a:r>
              <a:rPr sz="2400" b="1" spc="-30" dirty="0" smtClean="0">
                <a:latin typeface="Calibri"/>
                <a:cs typeface="Calibri"/>
              </a:rPr>
              <a:t> </a:t>
            </a:r>
            <a:r>
              <a:rPr lang="en-US" sz="2400" b="1" spc="-5" dirty="0" smtClean="0">
                <a:latin typeface="Calibri"/>
                <a:cs typeface="Calibri"/>
              </a:rPr>
              <a:t>12</a:t>
            </a:r>
            <a:r>
              <a:rPr sz="2400" spc="-5" dirty="0" smtClean="0">
                <a:latin typeface="Calibri"/>
                <a:cs typeface="Calibri"/>
              </a:rPr>
              <a:t>:</a:t>
            </a:r>
            <a:r>
              <a:rPr lang="en-US" sz="2400" spc="-5" dirty="0">
                <a:latin typeface="Calibri"/>
                <a:cs typeface="Calibri"/>
              </a:rPr>
              <a:t> </a:t>
            </a:r>
            <a:r>
              <a:rPr sz="2400" spc="-10" dirty="0" smtClean="0">
                <a:latin typeface="Calibri"/>
                <a:cs typeface="Calibri"/>
              </a:rPr>
              <a:t>Last </a:t>
            </a:r>
            <a:r>
              <a:rPr sz="2400" spc="-20" dirty="0">
                <a:latin typeface="Calibri"/>
                <a:cs typeface="Calibri"/>
              </a:rPr>
              <a:t>day </a:t>
            </a:r>
            <a:r>
              <a:rPr sz="2400" spc="-15" dirty="0">
                <a:latin typeface="Calibri"/>
                <a:cs typeface="Calibri"/>
              </a:rPr>
              <a:t>to drop first </a:t>
            </a:r>
            <a:r>
              <a:rPr sz="2400" spc="-5" dirty="0">
                <a:latin typeface="Calibri"/>
                <a:cs typeface="Calibri"/>
              </a:rPr>
              <a:t>term half</a:t>
            </a:r>
            <a:r>
              <a:rPr sz="2400" spc="-10" dirty="0">
                <a:latin typeface="Calibri"/>
                <a:cs typeface="Calibri"/>
              </a:rPr>
              <a:t> </a:t>
            </a:r>
            <a:r>
              <a:rPr sz="2400" spc="-15" dirty="0">
                <a:latin typeface="Calibri"/>
                <a:cs typeface="Calibri"/>
              </a:rPr>
              <a:t>course </a:t>
            </a:r>
            <a:r>
              <a:rPr sz="2400" spc="-5" dirty="0">
                <a:latin typeface="Calibri"/>
                <a:cs typeface="Calibri"/>
              </a:rPr>
              <a:t>without  academic</a:t>
            </a:r>
            <a:r>
              <a:rPr sz="2400" spc="-80" dirty="0">
                <a:latin typeface="Calibri"/>
                <a:cs typeface="Calibri"/>
              </a:rPr>
              <a:t> </a:t>
            </a:r>
            <a:r>
              <a:rPr sz="2400" spc="-5" dirty="0">
                <a:latin typeface="Calibri"/>
                <a:cs typeface="Calibri"/>
              </a:rPr>
              <a:t>penalty</a:t>
            </a:r>
            <a:endParaRPr sz="2400" dirty="0">
              <a:latin typeface="Calibri"/>
              <a:cs typeface="Calibri"/>
            </a:endParaRPr>
          </a:p>
          <a:p>
            <a:pPr marL="12700" marR="46990">
              <a:lnSpc>
                <a:spcPct val="100000"/>
              </a:lnSpc>
              <a:spcBef>
                <a:spcPts val="575"/>
              </a:spcBef>
              <a:tabLst>
                <a:tab pos="1937385" algn="l"/>
              </a:tabLst>
            </a:pPr>
            <a:r>
              <a:rPr sz="2400" b="1" spc="-5" dirty="0">
                <a:latin typeface="Calibri"/>
                <a:cs typeface="Calibri"/>
              </a:rPr>
              <a:t>November</a:t>
            </a:r>
            <a:r>
              <a:rPr sz="2400" b="1" spc="-30" dirty="0">
                <a:latin typeface="Calibri"/>
                <a:cs typeface="Calibri"/>
              </a:rPr>
              <a:t> </a:t>
            </a:r>
            <a:r>
              <a:rPr sz="2400" b="1" spc="-5" dirty="0" smtClean="0">
                <a:latin typeface="Calibri"/>
                <a:cs typeface="Calibri"/>
              </a:rPr>
              <a:t>30</a:t>
            </a:r>
            <a:r>
              <a:rPr sz="2400" spc="-5" dirty="0" smtClean="0">
                <a:latin typeface="Calibri"/>
                <a:cs typeface="Calibri"/>
              </a:rPr>
              <a:t>:</a:t>
            </a:r>
            <a:r>
              <a:rPr lang="en-US" sz="2400" spc="-5" dirty="0" smtClean="0">
                <a:latin typeface="Calibri"/>
                <a:cs typeface="Calibri"/>
              </a:rPr>
              <a:t> </a:t>
            </a:r>
            <a:r>
              <a:rPr sz="2400" spc="-10" dirty="0" smtClean="0">
                <a:latin typeface="Calibri"/>
                <a:cs typeface="Calibri"/>
              </a:rPr>
              <a:t>Last </a:t>
            </a:r>
            <a:r>
              <a:rPr sz="2400" spc="-20" dirty="0">
                <a:latin typeface="Calibri"/>
                <a:cs typeface="Calibri"/>
              </a:rPr>
              <a:t>day </a:t>
            </a:r>
            <a:r>
              <a:rPr sz="2400" spc="-15" dirty="0">
                <a:latin typeface="Calibri"/>
                <a:cs typeface="Calibri"/>
              </a:rPr>
              <a:t>to drop </a:t>
            </a:r>
            <a:r>
              <a:rPr sz="2400" dirty="0">
                <a:latin typeface="Calibri"/>
                <a:cs typeface="Calibri"/>
              </a:rPr>
              <a:t>a </a:t>
            </a:r>
            <a:r>
              <a:rPr sz="2400" spc="-5" dirty="0">
                <a:latin typeface="Calibri"/>
                <a:cs typeface="Calibri"/>
              </a:rPr>
              <a:t>full </a:t>
            </a:r>
            <a:r>
              <a:rPr sz="2400" spc="-15" dirty="0">
                <a:latin typeface="Calibri"/>
                <a:cs typeface="Calibri"/>
              </a:rPr>
              <a:t>course</a:t>
            </a:r>
            <a:r>
              <a:rPr sz="2400" spc="5" dirty="0">
                <a:latin typeface="Calibri"/>
                <a:cs typeface="Calibri"/>
              </a:rPr>
              <a:t> </a:t>
            </a:r>
            <a:r>
              <a:rPr sz="2400" spc="-5" dirty="0">
                <a:latin typeface="Calibri"/>
                <a:cs typeface="Calibri"/>
              </a:rPr>
              <a:t>without</a:t>
            </a:r>
            <a:r>
              <a:rPr sz="2400" spc="-10" dirty="0">
                <a:latin typeface="Calibri"/>
                <a:cs typeface="Calibri"/>
              </a:rPr>
              <a:t> </a:t>
            </a:r>
            <a:r>
              <a:rPr sz="2400" spc="-5" dirty="0">
                <a:latin typeface="Calibri"/>
                <a:cs typeface="Calibri"/>
              </a:rPr>
              <a:t>academic </a:t>
            </a:r>
            <a:r>
              <a:rPr sz="2400" dirty="0">
                <a:latin typeface="Calibri"/>
                <a:cs typeface="Calibri"/>
              </a:rPr>
              <a:t> </a:t>
            </a:r>
            <a:r>
              <a:rPr sz="2400" spc="-5" dirty="0">
                <a:latin typeface="Calibri"/>
                <a:cs typeface="Calibri"/>
              </a:rPr>
              <a:t>penalty</a:t>
            </a:r>
            <a:endParaRPr sz="2400" dirty="0">
              <a:latin typeface="Calibri"/>
              <a:cs typeface="Calibri"/>
            </a:endParaRPr>
          </a:p>
          <a:p>
            <a:pPr marL="12700">
              <a:lnSpc>
                <a:spcPct val="100000"/>
              </a:lnSpc>
              <a:spcBef>
                <a:spcPts val="575"/>
              </a:spcBef>
              <a:tabLst>
                <a:tab pos="1752600" algn="l"/>
              </a:tabLst>
            </a:pPr>
            <a:r>
              <a:rPr sz="2400" b="1" spc="-5" dirty="0">
                <a:latin typeface="Calibri"/>
                <a:cs typeface="Calibri"/>
              </a:rPr>
              <a:t>December</a:t>
            </a:r>
            <a:r>
              <a:rPr sz="2400" b="1" spc="-10" dirty="0">
                <a:latin typeface="Calibri"/>
                <a:cs typeface="Calibri"/>
              </a:rPr>
              <a:t> </a:t>
            </a:r>
            <a:r>
              <a:rPr lang="en-US" sz="2400" b="1" spc="-5" dirty="0" smtClean="0">
                <a:latin typeface="Calibri"/>
                <a:cs typeface="Calibri"/>
              </a:rPr>
              <a:t>8</a:t>
            </a:r>
            <a:r>
              <a:rPr sz="2400" spc="-5" dirty="0" smtClean="0">
                <a:latin typeface="Calibri"/>
                <a:cs typeface="Calibri"/>
              </a:rPr>
              <a:t>:</a:t>
            </a:r>
            <a:r>
              <a:rPr lang="en-US" sz="2400" spc="-5" dirty="0">
                <a:latin typeface="Calibri"/>
                <a:cs typeface="Calibri"/>
              </a:rPr>
              <a:t> </a:t>
            </a:r>
            <a:r>
              <a:rPr sz="2400" spc="-15" dirty="0" smtClean="0">
                <a:latin typeface="Calibri"/>
                <a:cs typeface="Calibri"/>
              </a:rPr>
              <a:t>Fall/Winter </a:t>
            </a:r>
            <a:r>
              <a:rPr sz="2400" spc="-5" dirty="0">
                <a:latin typeface="Calibri"/>
                <a:cs typeface="Calibri"/>
              </a:rPr>
              <a:t>term </a:t>
            </a:r>
            <a:r>
              <a:rPr lang="en-US" sz="2400" spc="-5" dirty="0" smtClean="0">
                <a:latin typeface="Calibri"/>
                <a:cs typeface="Calibri"/>
              </a:rPr>
              <a:t>c</a:t>
            </a:r>
            <a:r>
              <a:rPr sz="2400" spc="-5" dirty="0" smtClean="0">
                <a:latin typeface="Calibri"/>
                <a:cs typeface="Calibri"/>
              </a:rPr>
              <a:t>lasses</a:t>
            </a:r>
            <a:r>
              <a:rPr sz="2400" spc="-70" dirty="0" smtClean="0">
                <a:latin typeface="Calibri"/>
                <a:cs typeface="Calibri"/>
              </a:rPr>
              <a:t> </a:t>
            </a:r>
            <a:r>
              <a:rPr sz="2400" dirty="0">
                <a:latin typeface="Calibri"/>
                <a:cs typeface="Calibri"/>
              </a:rPr>
              <a:t>end</a:t>
            </a:r>
          </a:p>
          <a:p>
            <a:pPr marL="12700">
              <a:lnSpc>
                <a:spcPct val="100000"/>
              </a:lnSpc>
              <a:spcBef>
                <a:spcPts val="575"/>
              </a:spcBef>
              <a:tabLst>
                <a:tab pos="1999614" algn="l"/>
              </a:tabLst>
            </a:pPr>
            <a:r>
              <a:rPr sz="2400" b="1" spc="-5" dirty="0">
                <a:latin typeface="Calibri"/>
                <a:cs typeface="Calibri"/>
              </a:rPr>
              <a:t>December</a:t>
            </a:r>
            <a:r>
              <a:rPr sz="2400" b="1" spc="-10" dirty="0">
                <a:latin typeface="Calibri"/>
                <a:cs typeface="Calibri"/>
              </a:rPr>
              <a:t> </a:t>
            </a:r>
            <a:r>
              <a:rPr lang="en-US" sz="2400" b="1" spc="-5" dirty="0" smtClean="0">
                <a:latin typeface="Calibri"/>
                <a:cs typeface="Calibri"/>
              </a:rPr>
              <a:t>9</a:t>
            </a:r>
            <a:r>
              <a:rPr sz="2400" spc="-5" dirty="0" smtClean="0">
                <a:latin typeface="Calibri"/>
                <a:cs typeface="Calibri"/>
              </a:rPr>
              <a:t>:</a:t>
            </a:r>
            <a:r>
              <a:rPr lang="en-US" sz="2400" spc="-5" dirty="0">
                <a:latin typeface="Calibri"/>
                <a:cs typeface="Calibri"/>
              </a:rPr>
              <a:t> </a:t>
            </a:r>
            <a:r>
              <a:rPr sz="2400" dirty="0" smtClean="0">
                <a:latin typeface="Calibri"/>
                <a:cs typeface="Calibri"/>
              </a:rPr>
              <a:t>Study</a:t>
            </a:r>
            <a:r>
              <a:rPr sz="2400" spc="-110" dirty="0" smtClean="0">
                <a:latin typeface="Calibri"/>
                <a:cs typeface="Calibri"/>
              </a:rPr>
              <a:t> </a:t>
            </a:r>
            <a:r>
              <a:rPr sz="2400" spc="-20" dirty="0" smtClean="0">
                <a:latin typeface="Calibri"/>
                <a:cs typeface="Calibri"/>
              </a:rPr>
              <a:t>day</a:t>
            </a:r>
            <a:endParaRPr sz="2400" dirty="0">
              <a:latin typeface="Calibri"/>
              <a:cs typeface="Calibri"/>
            </a:endParaRPr>
          </a:p>
          <a:p>
            <a:pPr marL="12700">
              <a:lnSpc>
                <a:spcPct val="100000"/>
              </a:lnSpc>
              <a:spcBef>
                <a:spcPts val="575"/>
              </a:spcBef>
            </a:pPr>
            <a:r>
              <a:rPr sz="2400" b="1" spc="-5" dirty="0">
                <a:latin typeface="Calibri"/>
                <a:cs typeface="Calibri"/>
              </a:rPr>
              <a:t>December </a:t>
            </a:r>
            <a:r>
              <a:rPr lang="en-US" sz="2400" b="1" spc="-5" dirty="0" smtClean="0">
                <a:latin typeface="Calibri"/>
                <a:cs typeface="Calibri"/>
              </a:rPr>
              <a:t>10</a:t>
            </a:r>
            <a:r>
              <a:rPr sz="2400" b="1" spc="-5" dirty="0" smtClean="0">
                <a:latin typeface="Calibri"/>
                <a:cs typeface="Calibri"/>
              </a:rPr>
              <a:t>-</a:t>
            </a:r>
            <a:r>
              <a:rPr lang="en-US" sz="2400" b="1" spc="-5" dirty="0" smtClean="0">
                <a:latin typeface="Calibri"/>
                <a:cs typeface="Calibri"/>
              </a:rPr>
              <a:t>22</a:t>
            </a:r>
            <a:r>
              <a:rPr sz="2400" spc="-5" dirty="0" smtClean="0">
                <a:latin typeface="Calibri"/>
                <a:cs typeface="Calibri"/>
              </a:rPr>
              <a:t>:</a:t>
            </a:r>
            <a:r>
              <a:rPr sz="2400" spc="-85" dirty="0" smtClean="0">
                <a:latin typeface="Calibri"/>
                <a:cs typeface="Calibri"/>
              </a:rPr>
              <a:t> </a:t>
            </a:r>
            <a:r>
              <a:rPr sz="2400" spc="-10" dirty="0">
                <a:latin typeface="Calibri"/>
                <a:cs typeface="Calibri"/>
              </a:rPr>
              <a:t>Exams</a:t>
            </a:r>
            <a:endParaRPr sz="2400" dirty="0">
              <a:latin typeface="Calibri"/>
              <a:cs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19" y="222821"/>
            <a:ext cx="7214361" cy="677108"/>
          </a:xfrm>
        </p:spPr>
        <p:txBody>
          <a:bodyPr/>
          <a:lstStyle/>
          <a:p>
            <a:r>
              <a:rPr lang="en-US" sz="4400" u="heavy" spc="-10" dirty="0">
                <a:solidFill>
                  <a:srgbClr val="004236"/>
                </a:solidFill>
                <a:latin typeface="Calibri"/>
                <a:cs typeface="Calibri"/>
              </a:rPr>
              <a:t>Second Term Important Dates</a:t>
            </a:r>
            <a:endParaRPr lang="en-CA" sz="4400" u="heavy" spc="-10" dirty="0">
              <a:solidFill>
                <a:srgbClr val="004236"/>
              </a:solidFill>
              <a:latin typeface="Calibri"/>
              <a:cs typeface="Calibri"/>
            </a:endParaRPr>
          </a:p>
        </p:txBody>
      </p:sp>
      <p:sp>
        <p:nvSpPr>
          <p:cNvPr id="3" name="Text Placeholder 2"/>
          <p:cNvSpPr>
            <a:spLocks noGrp="1"/>
          </p:cNvSpPr>
          <p:nvPr>
            <p:ph type="body" idx="1"/>
          </p:nvPr>
        </p:nvSpPr>
        <p:spPr>
          <a:xfrm>
            <a:off x="457200" y="1219200"/>
            <a:ext cx="8180070" cy="4678204"/>
          </a:xfrm>
        </p:spPr>
        <p:txBody>
          <a:bodyPr/>
          <a:lstStyle/>
          <a:p>
            <a:pPr marL="12700" marR="5080">
              <a:lnSpc>
                <a:spcPct val="100000"/>
              </a:lnSpc>
              <a:tabLst>
                <a:tab pos="1996439" algn="l"/>
              </a:tabLst>
            </a:pPr>
            <a:r>
              <a:rPr lang="en-US" b="1" spc="-5" dirty="0" smtClean="0"/>
              <a:t>January 2</a:t>
            </a:r>
            <a:r>
              <a:rPr lang="en-US" spc="-5" dirty="0" smtClean="0"/>
              <a:t>: </a:t>
            </a:r>
            <a:r>
              <a:rPr lang="en-US" spc="-5" dirty="0"/>
              <a:t>Classes begin</a:t>
            </a:r>
            <a:endParaRPr lang="en-US" b="1" spc="-5" dirty="0"/>
          </a:p>
          <a:p>
            <a:pPr marL="12700" marR="5080">
              <a:lnSpc>
                <a:spcPct val="100000"/>
              </a:lnSpc>
              <a:tabLst>
                <a:tab pos="1996439" algn="l"/>
              </a:tabLst>
            </a:pPr>
            <a:r>
              <a:rPr lang="en-US" b="1" spc="-5" dirty="0" smtClean="0"/>
              <a:t>January 17</a:t>
            </a:r>
            <a:r>
              <a:rPr lang="en-US" spc="-5" dirty="0" smtClean="0"/>
              <a:t>: </a:t>
            </a:r>
            <a:r>
              <a:rPr lang="en-US" spc="-10" dirty="0" smtClean="0"/>
              <a:t>Last </a:t>
            </a:r>
            <a:r>
              <a:rPr lang="en-US" spc="-20" dirty="0"/>
              <a:t>day </a:t>
            </a:r>
            <a:r>
              <a:rPr lang="en-US" spc="-15" dirty="0"/>
              <a:t>to </a:t>
            </a:r>
            <a:r>
              <a:rPr lang="en-US" spc="-5" dirty="0"/>
              <a:t>add </a:t>
            </a:r>
            <a:r>
              <a:rPr lang="en-US" dirty="0" smtClean="0"/>
              <a:t>a </a:t>
            </a:r>
            <a:r>
              <a:rPr lang="en-US" spc="-15" dirty="0" smtClean="0"/>
              <a:t>second</a:t>
            </a:r>
            <a:r>
              <a:rPr lang="en-US" spc="-50" dirty="0" smtClean="0"/>
              <a:t> </a:t>
            </a:r>
            <a:r>
              <a:rPr lang="en-US" spc="-5" dirty="0"/>
              <a:t>term</a:t>
            </a:r>
            <a:r>
              <a:rPr lang="en-US" spc="-30" dirty="0"/>
              <a:t> </a:t>
            </a:r>
            <a:r>
              <a:rPr lang="en-US" spc="-5" dirty="0"/>
              <a:t>half </a:t>
            </a:r>
            <a:r>
              <a:rPr lang="en-US" spc="-10" dirty="0" smtClean="0"/>
              <a:t>course</a:t>
            </a:r>
            <a:endParaRPr lang="en-US" spc="-10" dirty="0"/>
          </a:p>
          <a:p>
            <a:pPr marL="12700">
              <a:lnSpc>
                <a:spcPct val="100000"/>
              </a:lnSpc>
              <a:spcBef>
                <a:spcPts val="575"/>
              </a:spcBef>
              <a:tabLst>
                <a:tab pos="1175385" algn="l"/>
                <a:tab pos="2084705" algn="l"/>
              </a:tabLst>
            </a:pPr>
            <a:r>
              <a:rPr lang="en-US" b="1" spc="-5" dirty="0" smtClean="0"/>
              <a:t>February 18-26</a:t>
            </a:r>
            <a:r>
              <a:rPr lang="en-US" spc="-5" dirty="0" smtClean="0"/>
              <a:t>:</a:t>
            </a:r>
            <a:r>
              <a:rPr lang="en-US" spc="-5" dirty="0"/>
              <a:t>	</a:t>
            </a:r>
            <a:r>
              <a:rPr lang="en-US" spc="-15" dirty="0" smtClean="0"/>
              <a:t>Winter </a:t>
            </a:r>
            <a:r>
              <a:rPr lang="en-US" spc="-10" dirty="0"/>
              <a:t>Reading</a:t>
            </a:r>
            <a:r>
              <a:rPr lang="en-US" spc="-95" dirty="0"/>
              <a:t> </a:t>
            </a:r>
            <a:r>
              <a:rPr lang="en-US" spc="-20" dirty="0" smtClean="0"/>
              <a:t>Week</a:t>
            </a:r>
          </a:p>
          <a:p>
            <a:pPr marL="12700">
              <a:lnSpc>
                <a:spcPct val="100000"/>
              </a:lnSpc>
              <a:spcBef>
                <a:spcPts val="575"/>
              </a:spcBef>
              <a:tabLst>
                <a:tab pos="1175385" algn="l"/>
                <a:tab pos="2084705" algn="l"/>
              </a:tabLst>
            </a:pPr>
            <a:r>
              <a:rPr lang="en-US" b="1" spc="-20" dirty="0" smtClean="0"/>
              <a:t>February 20</a:t>
            </a:r>
            <a:r>
              <a:rPr lang="en-US" spc="-20" dirty="0" smtClean="0"/>
              <a:t>: Family Day Holiday </a:t>
            </a:r>
            <a:endParaRPr lang="en-US" dirty="0"/>
          </a:p>
          <a:p>
            <a:pPr marL="12700" marR="209550">
              <a:lnSpc>
                <a:spcPct val="100000"/>
              </a:lnSpc>
              <a:spcBef>
                <a:spcPts val="575"/>
              </a:spcBef>
              <a:tabLst>
                <a:tab pos="1937385" algn="l"/>
              </a:tabLst>
            </a:pPr>
            <a:r>
              <a:rPr lang="en-US" b="1" spc="-5" dirty="0" smtClean="0"/>
              <a:t>March 7</a:t>
            </a:r>
            <a:r>
              <a:rPr lang="en-US" spc="-5" dirty="0" smtClean="0"/>
              <a:t>: </a:t>
            </a:r>
            <a:r>
              <a:rPr lang="en-US" spc="-10" dirty="0" smtClean="0"/>
              <a:t>Last </a:t>
            </a:r>
            <a:r>
              <a:rPr lang="en-US" spc="-20" dirty="0"/>
              <a:t>day </a:t>
            </a:r>
            <a:r>
              <a:rPr lang="en-US" spc="-15" dirty="0"/>
              <a:t>to drop </a:t>
            </a:r>
            <a:r>
              <a:rPr lang="en-US" spc="-15" dirty="0" smtClean="0"/>
              <a:t>a second </a:t>
            </a:r>
            <a:r>
              <a:rPr lang="en-US" spc="-5" dirty="0"/>
              <a:t>term half</a:t>
            </a:r>
            <a:r>
              <a:rPr lang="en-US" spc="-10" dirty="0"/>
              <a:t> </a:t>
            </a:r>
            <a:r>
              <a:rPr lang="en-US" spc="-15" dirty="0"/>
              <a:t>course </a:t>
            </a:r>
            <a:r>
              <a:rPr lang="en-US" spc="-5" dirty="0"/>
              <a:t>without  academic</a:t>
            </a:r>
            <a:r>
              <a:rPr lang="en-US" spc="-80" dirty="0"/>
              <a:t> </a:t>
            </a:r>
            <a:r>
              <a:rPr lang="en-US" spc="-5" dirty="0"/>
              <a:t>penalty</a:t>
            </a:r>
            <a:endParaRPr lang="en-US" dirty="0"/>
          </a:p>
          <a:p>
            <a:pPr marL="12700">
              <a:lnSpc>
                <a:spcPct val="100000"/>
              </a:lnSpc>
              <a:spcBef>
                <a:spcPts val="575"/>
              </a:spcBef>
            </a:pPr>
            <a:r>
              <a:rPr lang="en-US" b="1" spc="-10" dirty="0"/>
              <a:t>April 7</a:t>
            </a:r>
            <a:r>
              <a:rPr lang="en-US" spc="-10" dirty="0"/>
              <a:t>: Good Friday Holiday </a:t>
            </a:r>
          </a:p>
          <a:p>
            <a:pPr marL="12700">
              <a:lnSpc>
                <a:spcPct val="100000"/>
              </a:lnSpc>
              <a:spcBef>
                <a:spcPts val="575"/>
              </a:spcBef>
            </a:pPr>
            <a:r>
              <a:rPr lang="en-US" b="1" spc="-10" dirty="0"/>
              <a:t>April 9</a:t>
            </a:r>
            <a:r>
              <a:rPr lang="en-US" spc="-10" dirty="0"/>
              <a:t>: Easter Sunday </a:t>
            </a:r>
            <a:endParaRPr lang="en-US" dirty="0"/>
          </a:p>
          <a:p>
            <a:pPr marL="12700">
              <a:lnSpc>
                <a:spcPct val="100000"/>
              </a:lnSpc>
              <a:spcBef>
                <a:spcPts val="575"/>
              </a:spcBef>
              <a:tabLst>
                <a:tab pos="1752600" algn="l"/>
              </a:tabLst>
            </a:pPr>
            <a:r>
              <a:rPr lang="en-US" b="1" spc="-5" dirty="0" smtClean="0"/>
              <a:t>April 10</a:t>
            </a:r>
            <a:r>
              <a:rPr lang="en-US" spc="-5" dirty="0" smtClean="0"/>
              <a:t>: Classes</a:t>
            </a:r>
            <a:r>
              <a:rPr lang="en-US" spc="-70" dirty="0" smtClean="0"/>
              <a:t> </a:t>
            </a:r>
            <a:r>
              <a:rPr lang="en-US" dirty="0"/>
              <a:t>end</a:t>
            </a:r>
          </a:p>
          <a:p>
            <a:pPr marL="12700">
              <a:lnSpc>
                <a:spcPct val="100000"/>
              </a:lnSpc>
              <a:spcBef>
                <a:spcPts val="575"/>
              </a:spcBef>
              <a:tabLst>
                <a:tab pos="1999614" algn="l"/>
              </a:tabLst>
            </a:pPr>
            <a:r>
              <a:rPr lang="en-US" b="1" spc="-5" dirty="0" smtClean="0"/>
              <a:t>April 11-12</a:t>
            </a:r>
            <a:r>
              <a:rPr lang="en-US" spc="-5" dirty="0" smtClean="0"/>
              <a:t>: </a:t>
            </a:r>
            <a:r>
              <a:rPr lang="en-US" dirty="0" smtClean="0"/>
              <a:t>Study</a:t>
            </a:r>
            <a:r>
              <a:rPr lang="en-US" spc="-110" dirty="0" smtClean="0"/>
              <a:t> </a:t>
            </a:r>
            <a:r>
              <a:rPr lang="en-US" spc="-20" dirty="0" smtClean="0"/>
              <a:t>days</a:t>
            </a:r>
          </a:p>
          <a:p>
            <a:pPr marL="12700">
              <a:lnSpc>
                <a:spcPct val="100000"/>
              </a:lnSpc>
              <a:spcBef>
                <a:spcPts val="575"/>
              </a:spcBef>
            </a:pPr>
            <a:r>
              <a:rPr lang="en-US" b="1" spc="-5" dirty="0" smtClean="0"/>
              <a:t>April 13-30</a:t>
            </a:r>
            <a:r>
              <a:rPr lang="en-US" spc="-5" dirty="0" smtClean="0"/>
              <a:t>:</a:t>
            </a:r>
            <a:r>
              <a:rPr lang="en-US" spc="-85" dirty="0" smtClean="0"/>
              <a:t> </a:t>
            </a:r>
            <a:r>
              <a:rPr lang="en-US" spc="-10" dirty="0" smtClean="0"/>
              <a:t>Exams</a:t>
            </a:r>
          </a:p>
        </p:txBody>
      </p:sp>
    </p:spTree>
    <p:extLst>
      <p:ext uri="{BB962C8B-B14F-4D97-AF65-F5344CB8AC3E}">
        <p14:creationId xmlns:p14="http://schemas.microsoft.com/office/powerpoint/2010/main" val="3454393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24200" y="474789"/>
            <a:ext cx="2690367" cy="677108"/>
          </a:xfrm>
          <a:prstGeom prst="rect">
            <a:avLst/>
          </a:prstGeom>
        </p:spPr>
        <p:txBody>
          <a:bodyPr vert="horz" wrap="square" lIns="0" tIns="0" rIns="0" bIns="0" rtlCol="0">
            <a:spAutoFit/>
          </a:bodyPr>
          <a:lstStyle/>
          <a:p>
            <a:pPr marL="12700">
              <a:lnSpc>
                <a:spcPct val="100000"/>
              </a:lnSpc>
            </a:pPr>
            <a:r>
              <a:rPr sz="4400" spc="-275" dirty="0">
                <a:solidFill>
                  <a:srgbClr val="004236"/>
                </a:solidFill>
                <a:latin typeface="Calibri"/>
                <a:cs typeface="Calibri"/>
              </a:rPr>
              <a:t>T</a:t>
            </a:r>
            <a:r>
              <a:rPr sz="4400" spc="-85" dirty="0">
                <a:solidFill>
                  <a:srgbClr val="004236"/>
                </a:solidFill>
                <a:latin typeface="Calibri"/>
                <a:cs typeface="Calibri"/>
              </a:rPr>
              <a:t>r</a:t>
            </a:r>
            <a:r>
              <a:rPr sz="4400" dirty="0">
                <a:solidFill>
                  <a:srgbClr val="004236"/>
                </a:solidFill>
                <a:latin typeface="Calibri"/>
                <a:cs typeface="Calibri"/>
              </a:rPr>
              <a:t>an</a:t>
            </a:r>
            <a:r>
              <a:rPr sz="4400" spc="5" dirty="0">
                <a:solidFill>
                  <a:srgbClr val="004236"/>
                </a:solidFill>
                <a:latin typeface="Calibri"/>
                <a:cs typeface="Calibri"/>
              </a:rPr>
              <a:t>s</a:t>
            </a:r>
            <a:r>
              <a:rPr sz="4400" spc="-5" dirty="0">
                <a:solidFill>
                  <a:srgbClr val="004236"/>
                </a:solidFill>
                <a:latin typeface="Calibri"/>
                <a:cs typeface="Calibri"/>
              </a:rPr>
              <a:t>c</a:t>
            </a:r>
            <a:r>
              <a:rPr sz="4400" dirty="0">
                <a:solidFill>
                  <a:srgbClr val="004236"/>
                </a:solidFill>
                <a:latin typeface="Calibri"/>
                <a:cs typeface="Calibri"/>
              </a:rPr>
              <a:t>ri</a:t>
            </a:r>
            <a:r>
              <a:rPr sz="4400" spc="-30" dirty="0">
                <a:solidFill>
                  <a:srgbClr val="004236"/>
                </a:solidFill>
                <a:latin typeface="Calibri"/>
                <a:cs typeface="Calibri"/>
              </a:rPr>
              <a:t>p</a:t>
            </a:r>
            <a:r>
              <a:rPr sz="4400" dirty="0">
                <a:solidFill>
                  <a:srgbClr val="004236"/>
                </a:solidFill>
                <a:latin typeface="Calibri"/>
                <a:cs typeface="Calibri"/>
              </a:rPr>
              <a:t>ts</a:t>
            </a:r>
          </a:p>
        </p:txBody>
      </p:sp>
      <p:sp>
        <p:nvSpPr>
          <p:cNvPr id="3" name="object 3"/>
          <p:cNvSpPr txBox="1"/>
          <p:nvPr/>
        </p:nvSpPr>
        <p:spPr>
          <a:xfrm>
            <a:off x="535940" y="1522984"/>
            <a:ext cx="7979409" cy="4050340"/>
          </a:xfrm>
          <a:prstGeom prst="rect">
            <a:avLst/>
          </a:prstGeom>
        </p:spPr>
        <p:txBody>
          <a:bodyPr vert="horz" wrap="square" lIns="0" tIns="0" rIns="0" bIns="0" rtlCol="0">
            <a:spAutoFit/>
          </a:bodyPr>
          <a:lstStyle/>
          <a:p>
            <a:pPr marL="12700" marR="1648460">
              <a:lnSpc>
                <a:spcPct val="120000"/>
              </a:lnSpc>
            </a:pPr>
            <a:r>
              <a:rPr sz="3200" b="1" spc="-5" dirty="0">
                <a:latin typeface="Calibri"/>
                <a:cs typeface="Calibri"/>
              </a:rPr>
              <a:t>When </a:t>
            </a:r>
            <a:r>
              <a:rPr sz="3200" b="1" dirty="0">
                <a:latin typeface="Calibri"/>
                <a:cs typeface="Calibri"/>
              </a:rPr>
              <a:t>will the </a:t>
            </a:r>
            <a:r>
              <a:rPr sz="3200" b="1" spc="-10" dirty="0">
                <a:latin typeface="Calibri"/>
                <a:cs typeface="Calibri"/>
              </a:rPr>
              <a:t>transcript </a:t>
            </a:r>
            <a:r>
              <a:rPr sz="3200" b="1" spc="-5" dirty="0">
                <a:latin typeface="Calibri"/>
                <a:cs typeface="Calibri"/>
              </a:rPr>
              <a:t>be</a:t>
            </a:r>
            <a:r>
              <a:rPr sz="3200" b="1" spc="-80" dirty="0">
                <a:latin typeface="Calibri"/>
                <a:cs typeface="Calibri"/>
              </a:rPr>
              <a:t> </a:t>
            </a:r>
            <a:r>
              <a:rPr sz="3200" b="1" spc="-5" dirty="0">
                <a:latin typeface="Calibri"/>
                <a:cs typeface="Calibri"/>
              </a:rPr>
              <a:t>released?  </a:t>
            </a:r>
            <a:r>
              <a:rPr lang="en-US" sz="3200" b="1" spc="-5" dirty="0" smtClean="0">
                <a:latin typeface="Calibri"/>
                <a:cs typeface="Calibri"/>
              </a:rPr>
              <a:t/>
            </a:r>
            <a:br>
              <a:rPr lang="en-US" sz="3200" b="1" spc="-5" dirty="0" smtClean="0">
                <a:latin typeface="Calibri"/>
                <a:cs typeface="Calibri"/>
              </a:rPr>
            </a:br>
            <a:endParaRPr lang="en-US" sz="3200" b="1" spc="-5" dirty="0" smtClean="0">
              <a:latin typeface="Calibri"/>
              <a:cs typeface="Calibri"/>
            </a:endParaRPr>
          </a:p>
          <a:p>
            <a:pPr marL="469900" marR="1648460" indent="-457200">
              <a:lnSpc>
                <a:spcPct val="120000"/>
              </a:lnSpc>
              <a:buFont typeface="Arial" panose="020B0604020202020204" pitchFamily="34" charset="0"/>
              <a:buChar char="•"/>
            </a:pPr>
            <a:r>
              <a:rPr sz="3200" b="1" spc="-5" dirty="0" smtClean="0">
                <a:latin typeface="Calibri"/>
                <a:cs typeface="Calibri"/>
              </a:rPr>
              <a:t>February </a:t>
            </a:r>
            <a:r>
              <a:rPr sz="3200" b="1" dirty="0">
                <a:latin typeface="Calibri"/>
                <a:cs typeface="Calibri"/>
              </a:rPr>
              <a:t>1 </a:t>
            </a:r>
            <a:r>
              <a:rPr sz="3200" spc="-20" dirty="0">
                <a:latin typeface="Calibri"/>
                <a:cs typeface="Calibri"/>
              </a:rPr>
              <a:t>(for fall </a:t>
            </a:r>
            <a:r>
              <a:rPr sz="3200" spc="-15" dirty="0">
                <a:latin typeface="Calibri"/>
                <a:cs typeface="Calibri"/>
              </a:rPr>
              <a:t>term</a:t>
            </a:r>
            <a:r>
              <a:rPr sz="3200" spc="-5" dirty="0">
                <a:latin typeface="Calibri"/>
                <a:cs typeface="Calibri"/>
              </a:rPr>
              <a:t> </a:t>
            </a:r>
            <a:r>
              <a:rPr sz="3200" spc="-15" dirty="0">
                <a:latin typeface="Calibri"/>
                <a:cs typeface="Calibri"/>
              </a:rPr>
              <a:t>students)</a:t>
            </a:r>
            <a:endParaRPr sz="3200" dirty="0">
              <a:latin typeface="Calibri"/>
              <a:cs typeface="Calibri"/>
            </a:endParaRPr>
          </a:p>
          <a:p>
            <a:pPr marL="469900" indent="-457200">
              <a:lnSpc>
                <a:spcPct val="100000"/>
              </a:lnSpc>
              <a:spcBef>
                <a:spcPts val="765"/>
              </a:spcBef>
              <a:buFont typeface="Arial" panose="020B0604020202020204" pitchFamily="34" charset="0"/>
              <a:buChar char="•"/>
            </a:pPr>
            <a:r>
              <a:rPr sz="3200" b="1" spc="-5" dirty="0">
                <a:latin typeface="Calibri"/>
                <a:cs typeface="Calibri"/>
              </a:rPr>
              <a:t>June </a:t>
            </a:r>
            <a:r>
              <a:rPr sz="3200" b="1" dirty="0">
                <a:latin typeface="Calibri"/>
                <a:cs typeface="Calibri"/>
              </a:rPr>
              <a:t>1 </a:t>
            </a:r>
            <a:r>
              <a:rPr sz="3200" spc="-20" dirty="0">
                <a:latin typeface="Calibri"/>
                <a:cs typeface="Calibri"/>
              </a:rPr>
              <a:t>(for </a:t>
            </a:r>
            <a:r>
              <a:rPr sz="3200" spc="-10" dirty="0">
                <a:latin typeface="Calibri"/>
                <a:cs typeface="Calibri"/>
              </a:rPr>
              <a:t>full year </a:t>
            </a:r>
            <a:r>
              <a:rPr sz="3200" dirty="0">
                <a:latin typeface="Calibri"/>
                <a:cs typeface="Calibri"/>
              </a:rPr>
              <a:t>or </a:t>
            </a:r>
            <a:r>
              <a:rPr sz="3200" spc="-15" dirty="0">
                <a:latin typeface="Calibri"/>
                <a:cs typeface="Calibri"/>
              </a:rPr>
              <a:t>winter term</a:t>
            </a:r>
            <a:r>
              <a:rPr sz="3200" spc="75" dirty="0">
                <a:latin typeface="Calibri"/>
                <a:cs typeface="Calibri"/>
              </a:rPr>
              <a:t> </a:t>
            </a:r>
            <a:r>
              <a:rPr sz="3200" spc="-15" dirty="0">
                <a:latin typeface="Calibri"/>
                <a:cs typeface="Calibri"/>
              </a:rPr>
              <a:t>students</a:t>
            </a:r>
            <a:r>
              <a:rPr sz="3200" spc="-15" dirty="0" smtClean="0">
                <a:latin typeface="Calibri"/>
                <a:cs typeface="Calibri"/>
              </a:rPr>
              <a:t>)</a:t>
            </a:r>
            <a:endParaRPr lang="en-US" sz="3200" spc="-15" dirty="0" smtClean="0">
              <a:latin typeface="Calibri"/>
              <a:cs typeface="Calibri"/>
            </a:endParaRPr>
          </a:p>
          <a:p>
            <a:pPr marL="469900" indent="-457200">
              <a:lnSpc>
                <a:spcPct val="100000"/>
              </a:lnSpc>
              <a:spcBef>
                <a:spcPts val="765"/>
              </a:spcBef>
              <a:buFont typeface="Arial" panose="020B0604020202020204" pitchFamily="34" charset="0"/>
              <a:buChar char="•"/>
            </a:pPr>
            <a:endParaRPr lang="en-US" sz="3200" spc="-15" dirty="0" smtClean="0">
              <a:latin typeface="Calibri"/>
              <a:cs typeface="Calibri"/>
            </a:endParaRPr>
          </a:p>
          <a:p>
            <a:pPr marL="469900" indent="-457200">
              <a:lnSpc>
                <a:spcPct val="100000"/>
              </a:lnSpc>
              <a:spcBef>
                <a:spcPts val="765"/>
              </a:spcBef>
              <a:buFont typeface="Arial" panose="020B0604020202020204" pitchFamily="34" charset="0"/>
              <a:buChar char="•"/>
            </a:pPr>
            <a:r>
              <a:rPr lang="en-US" sz="3200" spc="-15" dirty="0" smtClean="0">
                <a:latin typeface="Calibri"/>
                <a:cs typeface="Calibri"/>
              </a:rPr>
              <a:t>We will be sending your transcript to your coordinator at your home university.</a:t>
            </a:r>
            <a:endParaRPr sz="3200" dirty="0">
              <a:latin typeface="Calibri"/>
              <a:cs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76200"/>
            <a:ext cx="9067800" cy="430887"/>
          </a:xfrm>
          <a:prstGeom prst="rect">
            <a:avLst/>
          </a:prstGeom>
        </p:spPr>
        <p:txBody>
          <a:bodyPr vert="horz" wrap="square" lIns="0" tIns="0" rIns="0" bIns="0" rtlCol="0">
            <a:spAutoFit/>
          </a:bodyPr>
          <a:lstStyle/>
          <a:p>
            <a:pPr marL="1961514" marR="5080" indent="-1949450">
              <a:lnSpc>
                <a:spcPct val="100000"/>
              </a:lnSpc>
            </a:pPr>
            <a:r>
              <a:rPr sz="2800" dirty="0">
                <a:solidFill>
                  <a:srgbClr val="004236"/>
                </a:solidFill>
              </a:rPr>
              <a:t>Choosing </a:t>
            </a:r>
            <a:r>
              <a:rPr sz="2800" spc="-5" dirty="0">
                <a:solidFill>
                  <a:srgbClr val="004236"/>
                </a:solidFill>
              </a:rPr>
              <a:t>your </a:t>
            </a:r>
            <a:r>
              <a:rPr sz="2800" dirty="0">
                <a:solidFill>
                  <a:srgbClr val="004236"/>
                </a:solidFill>
              </a:rPr>
              <a:t>courses: subject</a:t>
            </a:r>
            <a:r>
              <a:rPr sz="2800" spc="-125" dirty="0">
                <a:solidFill>
                  <a:srgbClr val="004236"/>
                </a:solidFill>
              </a:rPr>
              <a:t> </a:t>
            </a:r>
            <a:r>
              <a:rPr sz="2800" spc="-5" dirty="0" smtClean="0">
                <a:solidFill>
                  <a:srgbClr val="004236"/>
                </a:solidFill>
              </a:rPr>
              <a:t>areas </a:t>
            </a:r>
            <a:r>
              <a:rPr sz="2800" spc="-5" dirty="0">
                <a:solidFill>
                  <a:srgbClr val="004236"/>
                </a:solidFill>
              </a:rPr>
              <a:t>offered at</a:t>
            </a:r>
            <a:r>
              <a:rPr sz="2800" spc="-50" dirty="0">
                <a:solidFill>
                  <a:srgbClr val="004236"/>
                </a:solidFill>
              </a:rPr>
              <a:t> </a:t>
            </a:r>
            <a:r>
              <a:rPr sz="2800" spc="-40" dirty="0">
                <a:solidFill>
                  <a:srgbClr val="004236"/>
                </a:solidFill>
              </a:rPr>
              <a:t>King’s</a:t>
            </a:r>
            <a:endParaRPr sz="2800" dirty="0">
              <a:solidFill>
                <a:srgbClr val="004236"/>
              </a:solidFill>
            </a:endParaRPr>
          </a:p>
        </p:txBody>
      </p:sp>
      <p:sp>
        <p:nvSpPr>
          <p:cNvPr id="3" name="object 3"/>
          <p:cNvSpPr txBox="1"/>
          <p:nvPr/>
        </p:nvSpPr>
        <p:spPr>
          <a:xfrm>
            <a:off x="381000" y="762000"/>
            <a:ext cx="8763000" cy="5209118"/>
          </a:xfrm>
          <a:prstGeom prst="rect">
            <a:avLst/>
          </a:prstGeom>
        </p:spPr>
        <p:txBody>
          <a:bodyPr vert="horz" wrap="square" lIns="0" tIns="0" rIns="0" bIns="0" rtlCol="0">
            <a:spAutoFit/>
          </a:bodyPr>
          <a:lstStyle/>
          <a:p>
            <a:pPr marL="12700">
              <a:lnSpc>
                <a:spcPct val="100000"/>
              </a:lnSpc>
            </a:pPr>
            <a:r>
              <a:rPr sz="1600" spc="-30" dirty="0">
                <a:latin typeface="Trebuchet MS"/>
                <a:cs typeface="Trebuchet MS"/>
              </a:rPr>
              <a:t>King’s </a:t>
            </a:r>
            <a:r>
              <a:rPr sz="1600" spc="-5" dirty="0">
                <a:latin typeface="Trebuchet MS"/>
                <a:cs typeface="Trebuchet MS"/>
              </a:rPr>
              <a:t>offers courses in the following subject</a:t>
            </a:r>
            <a:r>
              <a:rPr sz="1600" spc="145" dirty="0">
                <a:latin typeface="Trebuchet MS"/>
                <a:cs typeface="Trebuchet MS"/>
              </a:rPr>
              <a:t> </a:t>
            </a:r>
            <a:r>
              <a:rPr sz="1600" spc="-5" dirty="0">
                <a:latin typeface="Trebuchet MS"/>
                <a:cs typeface="Trebuchet MS"/>
              </a:rPr>
              <a:t>areas:</a:t>
            </a:r>
            <a:endParaRPr sz="1600" dirty="0">
              <a:latin typeface="Trebuchet MS"/>
              <a:cs typeface="Trebuchet MS"/>
            </a:endParaRPr>
          </a:p>
          <a:p>
            <a:pPr marL="355600" indent="-342900">
              <a:lnSpc>
                <a:spcPct val="100000"/>
              </a:lnSpc>
              <a:spcBef>
                <a:spcPts val="425"/>
              </a:spcBef>
              <a:buSzPct val="114285"/>
              <a:buFont typeface="Arial"/>
              <a:buChar char="•"/>
              <a:tabLst>
                <a:tab pos="355600" algn="l"/>
                <a:tab pos="356235" algn="l"/>
              </a:tabLst>
            </a:pPr>
            <a:r>
              <a:rPr sz="1400" spc="-5" dirty="0">
                <a:latin typeface="Trebuchet MS"/>
                <a:cs typeface="Trebuchet MS"/>
              </a:rPr>
              <a:t>Interdisciplinary</a:t>
            </a:r>
            <a:r>
              <a:rPr sz="1400" spc="5" dirty="0">
                <a:latin typeface="Trebuchet MS"/>
                <a:cs typeface="Trebuchet MS"/>
              </a:rPr>
              <a:t> </a:t>
            </a:r>
            <a:r>
              <a:rPr sz="1400" dirty="0">
                <a:latin typeface="Trebuchet MS"/>
                <a:cs typeface="Trebuchet MS"/>
              </a:rPr>
              <a:t>Programs</a:t>
            </a:r>
          </a:p>
          <a:p>
            <a:pPr marL="355600" indent="-342900">
              <a:lnSpc>
                <a:spcPct val="100000"/>
              </a:lnSpc>
              <a:spcBef>
                <a:spcPts val="385"/>
              </a:spcBef>
              <a:buSzPct val="114285"/>
              <a:buFont typeface="Arial"/>
              <a:buChar char="•"/>
              <a:tabLst>
                <a:tab pos="355600" algn="l"/>
                <a:tab pos="356235" algn="l"/>
              </a:tabLst>
            </a:pPr>
            <a:r>
              <a:rPr sz="1400" spc="-5" dirty="0">
                <a:latin typeface="Trebuchet MS"/>
                <a:cs typeface="Trebuchet MS"/>
              </a:rPr>
              <a:t>Disability</a:t>
            </a:r>
            <a:r>
              <a:rPr sz="1400" spc="5" dirty="0">
                <a:latin typeface="Trebuchet MS"/>
                <a:cs typeface="Trebuchet MS"/>
              </a:rPr>
              <a:t> </a:t>
            </a:r>
            <a:r>
              <a:rPr sz="1400" spc="-5" dirty="0">
                <a:latin typeface="Trebuchet MS"/>
                <a:cs typeface="Trebuchet MS"/>
              </a:rPr>
              <a:t>Studies</a:t>
            </a:r>
            <a:endParaRPr sz="1400" dirty="0">
              <a:latin typeface="Trebuchet MS"/>
              <a:cs typeface="Trebuchet MS"/>
            </a:endParaRPr>
          </a:p>
          <a:p>
            <a:pPr marL="355600" indent="-342900">
              <a:lnSpc>
                <a:spcPct val="100000"/>
              </a:lnSpc>
              <a:spcBef>
                <a:spcPts val="385"/>
              </a:spcBef>
              <a:buSzPct val="114285"/>
              <a:buFont typeface="Arial"/>
              <a:buChar char="•"/>
              <a:tabLst>
                <a:tab pos="355600" algn="l"/>
                <a:tab pos="356235" algn="l"/>
              </a:tabLst>
            </a:pPr>
            <a:r>
              <a:rPr sz="1400" spc="-5" dirty="0">
                <a:latin typeface="Trebuchet MS"/>
                <a:cs typeface="Trebuchet MS"/>
              </a:rPr>
              <a:t>Childhood and </a:t>
            </a:r>
            <a:r>
              <a:rPr lang="en-US" sz="1400" spc="-5" dirty="0" smtClean="0">
                <a:latin typeface="Trebuchet MS"/>
                <a:cs typeface="Trebuchet MS"/>
              </a:rPr>
              <a:t>Youth Studies</a:t>
            </a:r>
          </a:p>
          <a:p>
            <a:pPr marL="355600" indent="-342900">
              <a:lnSpc>
                <a:spcPct val="100000"/>
              </a:lnSpc>
              <a:spcBef>
                <a:spcPts val="385"/>
              </a:spcBef>
              <a:buSzPct val="114285"/>
              <a:buFont typeface="Arial"/>
              <a:buChar char="•"/>
              <a:tabLst>
                <a:tab pos="355600" algn="l"/>
                <a:tab pos="356235" algn="l"/>
              </a:tabLst>
            </a:pPr>
            <a:r>
              <a:rPr lang="en-US" sz="1400" spc="-5" dirty="0" smtClean="0">
                <a:latin typeface="Trebuchet MS"/>
                <a:cs typeface="Trebuchet MS"/>
              </a:rPr>
              <a:t>Criminology</a:t>
            </a:r>
          </a:p>
          <a:p>
            <a:pPr marL="355600" indent="-342900">
              <a:lnSpc>
                <a:spcPct val="100000"/>
              </a:lnSpc>
              <a:spcBef>
                <a:spcPts val="385"/>
              </a:spcBef>
              <a:buSzPct val="114285"/>
              <a:buFont typeface="Arial"/>
              <a:buChar char="•"/>
              <a:tabLst>
                <a:tab pos="355600" algn="l"/>
                <a:tab pos="356235" algn="l"/>
              </a:tabLst>
            </a:pPr>
            <a:r>
              <a:rPr lang="en-US" sz="1400" dirty="0" smtClean="0">
                <a:latin typeface="Trebuchet MS"/>
                <a:cs typeface="Trebuchet MS"/>
              </a:rPr>
              <a:t>Human Rights Studies</a:t>
            </a:r>
            <a:endParaRPr sz="1400" dirty="0">
              <a:latin typeface="Trebuchet MS"/>
              <a:cs typeface="Trebuchet MS"/>
            </a:endParaRPr>
          </a:p>
          <a:p>
            <a:pPr marL="355600" indent="-342900">
              <a:lnSpc>
                <a:spcPct val="100000"/>
              </a:lnSpc>
              <a:spcBef>
                <a:spcPts val="385"/>
              </a:spcBef>
              <a:buSzPct val="114285"/>
              <a:buFont typeface="Arial"/>
              <a:buChar char="•"/>
              <a:tabLst>
                <a:tab pos="355600" algn="l"/>
                <a:tab pos="356235" algn="l"/>
              </a:tabLst>
            </a:pPr>
            <a:r>
              <a:rPr sz="1400" spc="-5" dirty="0">
                <a:latin typeface="Trebuchet MS"/>
                <a:cs typeface="Trebuchet MS"/>
              </a:rPr>
              <a:t>Social Justice and Peace</a:t>
            </a:r>
            <a:r>
              <a:rPr sz="1400" spc="90" dirty="0">
                <a:latin typeface="Trebuchet MS"/>
                <a:cs typeface="Trebuchet MS"/>
              </a:rPr>
              <a:t> </a:t>
            </a:r>
            <a:r>
              <a:rPr sz="1400" spc="-5" dirty="0">
                <a:latin typeface="Trebuchet MS"/>
                <a:cs typeface="Trebuchet MS"/>
              </a:rPr>
              <a:t>Studies</a:t>
            </a:r>
            <a:endParaRPr sz="1400" dirty="0">
              <a:latin typeface="Trebuchet MS"/>
              <a:cs typeface="Trebuchet MS"/>
            </a:endParaRPr>
          </a:p>
          <a:p>
            <a:pPr marL="355600" indent="-342900">
              <a:lnSpc>
                <a:spcPct val="100000"/>
              </a:lnSpc>
              <a:spcBef>
                <a:spcPts val="385"/>
              </a:spcBef>
              <a:buSzPct val="114285"/>
              <a:buFont typeface="Arial"/>
              <a:buChar char="•"/>
              <a:tabLst>
                <a:tab pos="355600" algn="l"/>
                <a:tab pos="356235" algn="l"/>
              </a:tabLst>
            </a:pPr>
            <a:r>
              <a:rPr sz="1400" spc="-10" dirty="0" smtClean="0">
                <a:latin typeface="Trebuchet MS"/>
                <a:cs typeface="Trebuchet MS"/>
              </a:rPr>
              <a:t>Thanatology</a:t>
            </a:r>
            <a:endParaRPr lang="en-US" sz="1400" spc="-10" dirty="0" smtClean="0">
              <a:latin typeface="Trebuchet MS"/>
              <a:cs typeface="Trebuchet MS"/>
            </a:endParaRPr>
          </a:p>
          <a:p>
            <a:pPr marL="355600" indent="-342900">
              <a:lnSpc>
                <a:spcPct val="100000"/>
              </a:lnSpc>
              <a:spcBef>
                <a:spcPts val="385"/>
              </a:spcBef>
              <a:buSzPct val="114285"/>
              <a:buFont typeface="Arial"/>
              <a:buChar char="•"/>
              <a:tabLst>
                <a:tab pos="355600" algn="l"/>
                <a:tab pos="356235" algn="l"/>
              </a:tabLst>
            </a:pPr>
            <a:r>
              <a:rPr lang="en-US" sz="1400" spc="-10" dirty="0" smtClean="0">
                <a:latin typeface="Trebuchet MS"/>
                <a:cs typeface="Trebuchet MS"/>
              </a:rPr>
              <a:t>Gender, Sexuality and Women’s Studies</a:t>
            </a:r>
            <a:endParaRPr sz="1400" dirty="0">
              <a:latin typeface="Trebuchet MS"/>
              <a:cs typeface="Trebuchet MS"/>
            </a:endParaRPr>
          </a:p>
          <a:p>
            <a:pPr marL="355600" indent="-342900">
              <a:lnSpc>
                <a:spcPct val="100000"/>
              </a:lnSpc>
              <a:spcBef>
                <a:spcPts val="385"/>
              </a:spcBef>
              <a:buSzPct val="114285"/>
              <a:buFont typeface="Arial"/>
              <a:buChar char="•"/>
              <a:tabLst>
                <a:tab pos="355600" algn="l"/>
                <a:tab pos="356235" algn="l"/>
              </a:tabLst>
            </a:pPr>
            <a:r>
              <a:rPr sz="1400" spc="-5" dirty="0">
                <a:latin typeface="Trebuchet MS"/>
                <a:cs typeface="Trebuchet MS"/>
              </a:rPr>
              <a:t>Economics, Business </a:t>
            </a:r>
            <a:r>
              <a:rPr sz="1400" dirty="0">
                <a:latin typeface="Trebuchet MS"/>
                <a:cs typeface="Trebuchet MS"/>
              </a:rPr>
              <a:t>&amp;</a:t>
            </a:r>
            <a:r>
              <a:rPr sz="1400" spc="30" dirty="0">
                <a:latin typeface="Trebuchet MS"/>
                <a:cs typeface="Trebuchet MS"/>
              </a:rPr>
              <a:t> </a:t>
            </a:r>
            <a:r>
              <a:rPr sz="1400" spc="-5" dirty="0">
                <a:latin typeface="Trebuchet MS"/>
                <a:cs typeface="Trebuchet MS"/>
              </a:rPr>
              <a:t>Math*</a:t>
            </a:r>
            <a:endParaRPr sz="1400" dirty="0">
              <a:latin typeface="Trebuchet MS"/>
              <a:cs typeface="Trebuchet MS"/>
            </a:endParaRPr>
          </a:p>
          <a:p>
            <a:pPr marL="355600" indent="-342900">
              <a:lnSpc>
                <a:spcPct val="100000"/>
              </a:lnSpc>
              <a:spcBef>
                <a:spcPts val="385"/>
              </a:spcBef>
              <a:buSzPct val="114285"/>
              <a:buFont typeface="Arial"/>
              <a:buChar char="•"/>
              <a:tabLst>
                <a:tab pos="355600" algn="l"/>
                <a:tab pos="356235" algn="l"/>
              </a:tabLst>
            </a:pPr>
            <a:r>
              <a:rPr sz="1400" spc="-5" dirty="0">
                <a:latin typeface="Trebuchet MS"/>
                <a:cs typeface="Trebuchet MS"/>
              </a:rPr>
              <a:t>History</a:t>
            </a:r>
            <a:endParaRPr sz="1400" dirty="0">
              <a:latin typeface="Trebuchet MS"/>
              <a:cs typeface="Trebuchet MS"/>
            </a:endParaRPr>
          </a:p>
          <a:p>
            <a:pPr marL="355600" indent="-342900">
              <a:lnSpc>
                <a:spcPct val="100000"/>
              </a:lnSpc>
              <a:spcBef>
                <a:spcPts val="385"/>
              </a:spcBef>
              <a:buSzPct val="114285"/>
              <a:buFont typeface="Arial"/>
              <a:buChar char="•"/>
              <a:tabLst>
                <a:tab pos="355600" algn="l"/>
                <a:tab pos="356235" algn="l"/>
              </a:tabLst>
            </a:pPr>
            <a:r>
              <a:rPr sz="1400" spc="-5" dirty="0">
                <a:latin typeface="Trebuchet MS"/>
                <a:cs typeface="Trebuchet MS"/>
              </a:rPr>
              <a:t>Modern Languages – English, French,</a:t>
            </a:r>
            <a:r>
              <a:rPr sz="1400" spc="135" dirty="0">
                <a:latin typeface="Trebuchet MS"/>
                <a:cs typeface="Trebuchet MS"/>
              </a:rPr>
              <a:t> </a:t>
            </a:r>
            <a:r>
              <a:rPr sz="1400" spc="-5" dirty="0">
                <a:latin typeface="Trebuchet MS"/>
                <a:cs typeface="Trebuchet MS"/>
              </a:rPr>
              <a:t>Spanish*</a:t>
            </a:r>
            <a:endParaRPr sz="1400" dirty="0">
              <a:latin typeface="Trebuchet MS"/>
              <a:cs typeface="Trebuchet MS"/>
            </a:endParaRPr>
          </a:p>
          <a:p>
            <a:pPr marL="355600" indent="-342900">
              <a:lnSpc>
                <a:spcPct val="100000"/>
              </a:lnSpc>
              <a:spcBef>
                <a:spcPts val="385"/>
              </a:spcBef>
              <a:buSzPct val="114285"/>
              <a:buFont typeface="Arial"/>
              <a:buChar char="•"/>
              <a:tabLst>
                <a:tab pos="355600" algn="l"/>
                <a:tab pos="356235" algn="l"/>
              </a:tabLst>
            </a:pPr>
            <a:r>
              <a:rPr sz="1400" dirty="0">
                <a:latin typeface="Trebuchet MS"/>
                <a:cs typeface="Trebuchet MS"/>
              </a:rPr>
              <a:t>Philosophy &amp; </a:t>
            </a:r>
            <a:r>
              <a:rPr sz="1400" spc="-5" dirty="0">
                <a:latin typeface="Trebuchet MS"/>
                <a:cs typeface="Trebuchet MS"/>
              </a:rPr>
              <a:t>Religious</a:t>
            </a:r>
            <a:r>
              <a:rPr sz="1400" spc="95" dirty="0">
                <a:latin typeface="Trebuchet MS"/>
                <a:cs typeface="Trebuchet MS"/>
              </a:rPr>
              <a:t> </a:t>
            </a:r>
            <a:r>
              <a:rPr sz="1400" spc="-10" dirty="0">
                <a:latin typeface="Trebuchet MS"/>
                <a:cs typeface="Trebuchet MS"/>
              </a:rPr>
              <a:t>Studies</a:t>
            </a:r>
            <a:endParaRPr sz="1400" dirty="0">
              <a:latin typeface="Trebuchet MS"/>
              <a:cs typeface="Trebuchet MS"/>
            </a:endParaRPr>
          </a:p>
          <a:p>
            <a:pPr marL="355600" indent="-342900">
              <a:lnSpc>
                <a:spcPct val="100000"/>
              </a:lnSpc>
              <a:spcBef>
                <a:spcPts val="385"/>
              </a:spcBef>
              <a:buSzPct val="114285"/>
              <a:buFont typeface="Arial"/>
              <a:buChar char="•"/>
              <a:tabLst>
                <a:tab pos="355600" algn="l"/>
                <a:tab pos="356235" algn="l"/>
              </a:tabLst>
            </a:pPr>
            <a:r>
              <a:rPr sz="1400" spc="-5" dirty="0">
                <a:latin typeface="Trebuchet MS"/>
                <a:cs typeface="Trebuchet MS"/>
              </a:rPr>
              <a:t>Political</a:t>
            </a:r>
            <a:r>
              <a:rPr sz="1400" spc="5" dirty="0">
                <a:latin typeface="Trebuchet MS"/>
                <a:cs typeface="Trebuchet MS"/>
              </a:rPr>
              <a:t> </a:t>
            </a:r>
            <a:r>
              <a:rPr sz="1400" spc="-5" dirty="0">
                <a:latin typeface="Trebuchet MS"/>
                <a:cs typeface="Trebuchet MS"/>
              </a:rPr>
              <a:t>Science</a:t>
            </a:r>
            <a:endParaRPr sz="1400" dirty="0">
              <a:latin typeface="Trebuchet MS"/>
              <a:cs typeface="Trebuchet MS"/>
            </a:endParaRPr>
          </a:p>
          <a:p>
            <a:pPr marL="355600" indent="-342900">
              <a:lnSpc>
                <a:spcPct val="100000"/>
              </a:lnSpc>
              <a:spcBef>
                <a:spcPts val="385"/>
              </a:spcBef>
              <a:buSzPct val="114285"/>
              <a:buFont typeface="Arial"/>
              <a:buChar char="•"/>
              <a:tabLst>
                <a:tab pos="355600" algn="l"/>
                <a:tab pos="356235" algn="l"/>
              </a:tabLst>
            </a:pPr>
            <a:r>
              <a:rPr sz="1400" spc="-10" dirty="0" smtClean="0">
                <a:latin typeface="Trebuchet MS"/>
                <a:cs typeface="Trebuchet MS"/>
              </a:rPr>
              <a:t>Psychology</a:t>
            </a:r>
            <a:r>
              <a:rPr lang="en-US" sz="1400" spc="-10" dirty="0" smtClean="0">
                <a:latin typeface="Trebuchet MS"/>
                <a:cs typeface="Trebuchet MS"/>
              </a:rPr>
              <a:t>*</a:t>
            </a:r>
            <a:endParaRPr sz="1400" dirty="0">
              <a:latin typeface="Trebuchet MS"/>
              <a:cs typeface="Trebuchet MS"/>
            </a:endParaRPr>
          </a:p>
          <a:p>
            <a:pPr marL="355600" indent="-342900">
              <a:lnSpc>
                <a:spcPct val="100000"/>
              </a:lnSpc>
              <a:spcBef>
                <a:spcPts val="385"/>
              </a:spcBef>
              <a:buSzPct val="114285"/>
              <a:buFont typeface="Arial"/>
              <a:buChar char="•"/>
              <a:tabLst>
                <a:tab pos="355600" algn="l"/>
                <a:tab pos="356235" algn="l"/>
              </a:tabLst>
            </a:pPr>
            <a:r>
              <a:rPr sz="1400" spc="-5" dirty="0">
                <a:latin typeface="Trebuchet MS"/>
                <a:cs typeface="Trebuchet MS"/>
              </a:rPr>
              <a:t>Social</a:t>
            </a:r>
            <a:r>
              <a:rPr sz="1400" spc="-25" dirty="0">
                <a:latin typeface="Trebuchet MS"/>
                <a:cs typeface="Trebuchet MS"/>
              </a:rPr>
              <a:t> </a:t>
            </a:r>
            <a:r>
              <a:rPr sz="1400" spc="-10" dirty="0" smtClean="0">
                <a:latin typeface="Trebuchet MS"/>
                <a:cs typeface="Trebuchet MS"/>
              </a:rPr>
              <a:t>Work</a:t>
            </a:r>
            <a:r>
              <a:rPr lang="en-US" sz="1400" spc="-10" dirty="0" smtClean="0">
                <a:latin typeface="Trebuchet MS"/>
                <a:cs typeface="Trebuchet MS"/>
              </a:rPr>
              <a:t>*</a:t>
            </a:r>
            <a:endParaRPr sz="1400" dirty="0">
              <a:latin typeface="Trebuchet MS"/>
              <a:cs typeface="Trebuchet MS"/>
            </a:endParaRPr>
          </a:p>
          <a:p>
            <a:pPr marL="355600" indent="-342900">
              <a:lnSpc>
                <a:spcPct val="100000"/>
              </a:lnSpc>
              <a:spcBef>
                <a:spcPts val="385"/>
              </a:spcBef>
              <a:buSzPct val="114285"/>
              <a:buFont typeface="Arial"/>
              <a:buChar char="•"/>
              <a:tabLst>
                <a:tab pos="355600" algn="l"/>
                <a:tab pos="356235" algn="l"/>
              </a:tabLst>
            </a:pPr>
            <a:r>
              <a:rPr sz="1400" spc="-5" dirty="0" smtClean="0">
                <a:latin typeface="Trebuchet MS"/>
                <a:cs typeface="Trebuchet MS"/>
              </a:rPr>
              <a:t>Sociology</a:t>
            </a:r>
            <a:endParaRPr lang="en-US" sz="1600" spc="-5" dirty="0" smtClean="0">
              <a:latin typeface="Trebuchet MS"/>
              <a:cs typeface="Trebuchet MS"/>
            </a:endParaRPr>
          </a:p>
          <a:p>
            <a:pPr marL="12700">
              <a:lnSpc>
                <a:spcPct val="100000"/>
              </a:lnSpc>
              <a:spcBef>
                <a:spcPts val="1095"/>
              </a:spcBef>
            </a:pPr>
            <a:r>
              <a:rPr lang="en-US" sz="1200" b="1" spc="-5" dirty="0" smtClean="0">
                <a:latin typeface="Trebuchet MS"/>
                <a:cs typeface="Trebuchet MS"/>
              </a:rPr>
              <a:t>Please note: There are some upper level courses in Management &amp; Organizational Studies, Economics and Psychology that are only available to King’s degree students. Only select first and second year Social Work courses are available to exchange students. Please check with King’s International  for courses that are available for exchange </a:t>
            </a:r>
            <a:r>
              <a:rPr lang="en-US" sz="1200" b="1" spc="-5" dirty="0">
                <a:latin typeface="Trebuchet MS"/>
                <a:cs typeface="Trebuchet MS"/>
              </a:rPr>
              <a:t>students. </a:t>
            </a:r>
            <a:endParaRPr sz="1200" b="1" spc="-5" dirty="0">
              <a:latin typeface="Trebuchet MS"/>
              <a:cs typeface="Trebuchet MS"/>
            </a:endParaRPr>
          </a:p>
        </p:txBody>
      </p:sp>
      <p:sp>
        <p:nvSpPr>
          <p:cNvPr id="4" name="object 4"/>
          <p:cNvSpPr/>
          <p:nvPr/>
        </p:nvSpPr>
        <p:spPr>
          <a:xfrm>
            <a:off x="5384799" y="2247900"/>
            <a:ext cx="3301999" cy="21970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4258" y="479361"/>
            <a:ext cx="4494530" cy="670560"/>
          </a:xfrm>
          <a:prstGeom prst="rect">
            <a:avLst/>
          </a:prstGeom>
        </p:spPr>
        <p:txBody>
          <a:bodyPr vert="horz" wrap="square" lIns="0" tIns="0" rIns="0" bIns="0" rtlCol="0">
            <a:spAutoFit/>
          </a:bodyPr>
          <a:lstStyle/>
          <a:p>
            <a:pPr marL="12700">
              <a:lnSpc>
                <a:spcPct val="100000"/>
              </a:lnSpc>
            </a:pPr>
            <a:r>
              <a:rPr sz="4400" dirty="0">
                <a:solidFill>
                  <a:srgbClr val="004236"/>
                </a:solidFill>
              </a:rPr>
              <a:t>Choosing</a:t>
            </a:r>
            <a:r>
              <a:rPr sz="4400" spc="-120" dirty="0">
                <a:solidFill>
                  <a:srgbClr val="004236"/>
                </a:solidFill>
              </a:rPr>
              <a:t> </a:t>
            </a:r>
            <a:r>
              <a:rPr sz="4400" dirty="0">
                <a:solidFill>
                  <a:srgbClr val="004236"/>
                </a:solidFill>
              </a:rPr>
              <a:t>courses</a:t>
            </a:r>
          </a:p>
        </p:txBody>
      </p:sp>
      <p:sp>
        <p:nvSpPr>
          <p:cNvPr id="3" name="object 3"/>
          <p:cNvSpPr txBox="1"/>
          <p:nvPr/>
        </p:nvSpPr>
        <p:spPr>
          <a:xfrm>
            <a:off x="535940" y="1599184"/>
            <a:ext cx="7995920" cy="3042920"/>
          </a:xfrm>
          <a:prstGeom prst="rect">
            <a:avLst/>
          </a:prstGeom>
        </p:spPr>
        <p:txBody>
          <a:bodyPr vert="horz" wrap="square" lIns="0" tIns="0" rIns="0" bIns="0" rtlCol="0">
            <a:spAutoFit/>
          </a:bodyPr>
          <a:lstStyle/>
          <a:p>
            <a:pPr marL="320040" indent="-307340">
              <a:lnSpc>
                <a:spcPct val="100000"/>
              </a:lnSpc>
              <a:buFont typeface="Calibri"/>
              <a:buAutoNum type="arabicPeriod"/>
              <a:tabLst>
                <a:tab pos="320675" algn="l"/>
              </a:tabLst>
            </a:pPr>
            <a:r>
              <a:rPr sz="2000" b="1" spc="-10" dirty="0">
                <a:latin typeface="Calibri"/>
                <a:cs typeface="Calibri"/>
              </a:rPr>
              <a:t>Read </a:t>
            </a:r>
            <a:r>
              <a:rPr sz="2000" b="1" dirty="0">
                <a:latin typeface="Calibri"/>
                <a:cs typeface="Calibri"/>
              </a:rPr>
              <a:t>the </a:t>
            </a:r>
            <a:r>
              <a:rPr sz="2000" b="1" spc="-10" dirty="0">
                <a:latin typeface="Calibri"/>
                <a:cs typeface="Calibri"/>
              </a:rPr>
              <a:t>course</a:t>
            </a:r>
            <a:r>
              <a:rPr sz="2000" b="1" spc="-45" dirty="0">
                <a:latin typeface="Calibri"/>
                <a:cs typeface="Calibri"/>
              </a:rPr>
              <a:t> </a:t>
            </a:r>
            <a:r>
              <a:rPr sz="2000" b="1" spc="-5" dirty="0">
                <a:latin typeface="Calibri"/>
                <a:cs typeface="Calibri"/>
              </a:rPr>
              <a:t>description</a:t>
            </a:r>
            <a:r>
              <a:rPr sz="2000" spc="-5" dirty="0">
                <a:latin typeface="Calibri"/>
                <a:cs typeface="Calibri"/>
              </a:rPr>
              <a:t>.</a:t>
            </a:r>
            <a:endParaRPr sz="2000">
              <a:latin typeface="Calibri"/>
              <a:cs typeface="Calibri"/>
            </a:endParaRPr>
          </a:p>
          <a:p>
            <a:pPr>
              <a:lnSpc>
                <a:spcPct val="100000"/>
              </a:lnSpc>
              <a:buFont typeface="Calibri"/>
              <a:buAutoNum type="arabicPeriod"/>
            </a:pPr>
            <a:endParaRPr sz="2500">
              <a:latin typeface="Times New Roman"/>
              <a:cs typeface="Times New Roman"/>
            </a:endParaRPr>
          </a:p>
          <a:p>
            <a:pPr marL="320040" indent="-307340">
              <a:lnSpc>
                <a:spcPct val="100000"/>
              </a:lnSpc>
              <a:buFont typeface="Calibri"/>
              <a:buAutoNum type="arabicPeriod"/>
              <a:tabLst>
                <a:tab pos="320675" algn="l"/>
              </a:tabLst>
            </a:pPr>
            <a:r>
              <a:rPr sz="2000" b="1" spc="-20" dirty="0">
                <a:latin typeface="Calibri"/>
                <a:cs typeface="Calibri"/>
              </a:rPr>
              <a:t>Make </a:t>
            </a:r>
            <a:r>
              <a:rPr sz="2000" b="1" spc="-10" dirty="0">
                <a:latin typeface="Calibri"/>
                <a:cs typeface="Calibri"/>
              </a:rPr>
              <a:t>sure you </a:t>
            </a:r>
            <a:r>
              <a:rPr sz="2000" b="1" dirty="0">
                <a:latin typeface="Calibri"/>
                <a:cs typeface="Calibri"/>
              </a:rPr>
              <a:t>know the </a:t>
            </a:r>
            <a:r>
              <a:rPr sz="2000" b="1" spc="-5" dirty="0">
                <a:latin typeface="Calibri"/>
                <a:cs typeface="Calibri"/>
              </a:rPr>
              <a:t>background </a:t>
            </a:r>
            <a:r>
              <a:rPr sz="2000" b="1" spc="-15" dirty="0">
                <a:latin typeface="Calibri"/>
                <a:cs typeface="Calibri"/>
              </a:rPr>
              <a:t>to </a:t>
            </a:r>
            <a:r>
              <a:rPr sz="2000" b="1" dirty="0">
                <a:latin typeface="Calibri"/>
                <a:cs typeface="Calibri"/>
              </a:rPr>
              <a:t>a subject </a:t>
            </a:r>
            <a:r>
              <a:rPr sz="2000" b="1" spc="-15" dirty="0">
                <a:latin typeface="Calibri"/>
                <a:cs typeface="Calibri"/>
              </a:rPr>
              <a:t>before </a:t>
            </a:r>
            <a:r>
              <a:rPr sz="2000" b="1" spc="-10" dirty="0">
                <a:latin typeface="Calibri"/>
                <a:cs typeface="Calibri"/>
              </a:rPr>
              <a:t>taking</a:t>
            </a:r>
            <a:r>
              <a:rPr sz="2000" b="1" spc="5" dirty="0">
                <a:latin typeface="Calibri"/>
                <a:cs typeface="Calibri"/>
              </a:rPr>
              <a:t> </a:t>
            </a:r>
            <a:r>
              <a:rPr sz="2000" b="1" spc="-5" dirty="0">
                <a:latin typeface="Calibri"/>
                <a:cs typeface="Calibri"/>
              </a:rPr>
              <a:t>it</a:t>
            </a:r>
            <a:r>
              <a:rPr sz="2000" spc="-5" dirty="0">
                <a:latin typeface="Calibri"/>
                <a:cs typeface="Calibri"/>
              </a:rPr>
              <a:t>.</a:t>
            </a:r>
            <a:endParaRPr sz="2000">
              <a:latin typeface="Calibri"/>
              <a:cs typeface="Calibri"/>
            </a:endParaRPr>
          </a:p>
          <a:p>
            <a:pPr>
              <a:lnSpc>
                <a:spcPct val="100000"/>
              </a:lnSpc>
              <a:spcBef>
                <a:spcPts val="40"/>
              </a:spcBef>
            </a:pPr>
            <a:endParaRPr sz="2700">
              <a:latin typeface="Times New Roman"/>
              <a:cs typeface="Times New Roman"/>
            </a:endParaRPr>
          </a:p>
          <a:p>
            <a:pPr marL="12700" marR="5080">
              <a:lnSpc>
                <a:spcPts val="2160"/>
              </a:lnSpc>
            </a:pPr>
            <a:r>
              <a:rPr sz="2000" spc="-10" dirty="0">
                <a:latin typeface="Calibri"/>
                <a:cs typeface="Calibri"/>
              </a:rPr>
              <a:t>For </a:t>
            </a:r>
            <a:r>
              <a:rPr sz="2000" spc="-5" dirty="0">
                <a:latin typeface="Calibri"/>
                <a:cs typeface="Calibri"/>
              </a:rPr>
              <a:t>instance, </a:t>
            </a:r>
            <a:r>
              <a:rPr sz="2000" spc="-15" dirty="0">
                <a:latin typeface="Calibri"/>
                <a:cs typeface="Calibri"/>
              </a:rPr>
              <a:t>at King’s/Western, </a:t>
            </a:r>
            <a:r>
              <a:rPr sz="2000" spc="-10" dirty="0">
                <a:latin typeface="Calibri"/>
                <a:cs typeface="Calibri"/>
              </a:rPr>
              <a:t>you must </a:t>
            </a:r>
            <a:r>
              <a:rPr sz="2000" spc="-20" dirty="0">
                <a:latin typeface="Calibri"/>
                <a:cs typeface="Calibri"/>
              </a:rPr>
              <a:t>take </a:t>
            </a:r>
            <a:r>
              <a:rPr sz="2000" spc="-10" dirty="0">
                <a:latin typeface="Calibri"/>
                <a:cs typeface="Calibri"/>
              </a:rPr>
              <a:t>Psychology </a:t>
            </a:r>
            <a:r>
              <a:rPr sz="2000" dirty="0">
                <a:solidFill>
                  <a:srgbClr val="FF0000"/>
                </a:solidFill>
                <a:latin typeface="Calibri"/>
                <a:cs typeface="Calibri"/>
              </a:rPr>
              <a:t>1000 </a:t>
            </a:r>
            <a:r>
              <a:rPr sz="2000" spc="-15" dirty="0">
                <a:latin typeface="Calibri"/>
                <a:cs typeface="Calibri"/>
              </a:rPr>
              <a:t>(first </a:t>
            </a:r>
            <a:r>
              <a:rPr sz="2000" spc="-5" dirty="0">
                <a:latin typeface="Calibri"/>
                <a:cs typeface="Calibri"/>
              </a:rPr>
              <a:t>year  introduction) </a:t>
            </a:r>
            <a:r>
              <a:rPr sz="2000" spc="-15" dirty="0">
                <a:latin typeface="Calibri"/>
                <a:cs typeface="Calibri"/>
              </a:rPr>
              <a:t>before </a:t>
            </a:r>
            <a:r>
              <a:rPr sz="2000" spc="-5" dirty="0">
                <a:latin typeface="Calibri"/>
                <a:cs typeface="Calibri"/>
              </a:rPr>
              <a:t>taking </a:t>
            </a:r>
            <a:r>
              <a:rPr sz="2000" spc="-10" dirty="0">
                <a:latin typeface="Calibri"/>
                <a:cs typeface="Calibri"/>
              </a:rPr>
              <a:t>Psychology </a:t>
            </a:r>
            <a:r>
              <a:rPr sz="2000" dirty="0">
                <a:solidFill>
                  <a:srgbClr val="FF0000"/>
                </a:solidFill>
                <a:latin typeface="Calibri"/>
                <a:cs typeface="Calibri"/>
              </a:rPr>
              <a:t>2410A</a:t>
            </a:r>
            <a:r>
              <a:rPr sz="2000" dirty="0">
                <a:latin typeface="Calibri"/>
                <a:cs typeface="Calibri"/>
              </a:rPr>
              <a:t>/B </a:t>
            </a:r>
            <a:r>
              <a:rPr sz="2000" spc="-10" dirty="0">
                <a:latin typeface="Calibri"/>
                <a:cs typeface="Calibri"/>
              </a:rPr>
              <a:t>(Developmental Psychology).  Psychology </a:t>
            </a:r>
            <a:r>
              <a:rPr sz="2000" dirty="0">
                <a:latin typeface="Calibri"/>
                <a:cs typeface="Calibri"/>
              </a:rPr>
              <a:t>1000 </a:t>
            </a:r>
            <a:r>
              <a:rPr sz="2000" spc="-5" dirty="0">
                <a:latin typeface="Calibri"/>
                <a:cs typeface="Calibri"/>
              </a:rPr>
              <a:t>is </a:t>
            </a:r>
            <a:r>
              <a:rPr sz="2000" dirty="0">
                <a:latin typeface="Calibri"/>
                <a:cs typeface="Calibri"/>
              </a:rPr>
              <a:t>a </a:t>
            </a:r>
            <a:r>
              <a:rPr sz="2000" b="1" spc="-10" dirty="0">
                <a:latin typeface="Calibri"/>
                <a:cs typeface="Calibri"/>
              </a:rPr>
              <a:t>prerequisite </a:t>
            </a:r>
            <a:r>
              <a:rPr sz="2000" spc="-15" dirty="0">
                <a:latin typeface="Calibri"/>
                <a:cs typeface="Calibri"/>
              </a:rPr>
              <a:t>to </a:t>
            </a:r>
            <a:r>
              <a:rPr sz="2000" spc="-10" dirty="0">
                <a:latin typeface="Calibri"/>
                <a:cs typeface="Calibri"/>
              </a:rPr>
              <a:t>Psychology </a:t>
            </a:r>
            <a:r>
              <a:rPr sz="2000" dirty="0">
                <a:latin typeface="Calibri"/>
                <a:cs typeface="Calibri"/>
              </a:rPr>
              <a:t>2410B. </a:t>
            </a:r>
            <a:r>
              <a:rPr sz="2000" spc="-5" dirty="0">
                <a:latin typeface="Calibri"/>
                <a:cs typeface="Calibri"/>
              </a:rPr>
              <a:t>If </a:t>
            </a:r>
            <a:r>
              <a:rPr sz="2000" spc="-10" dirty="0">
                <a:latin typeface="Calibri"/>
                <a:cs typeface="Calibri"/>
              </a:rPr>
              <a:t>you </a:t>
            </a:r>
            <a:r>
              <a:rPr sz="2000" spc="-20" dirty="0">
                <a:latin typeface="Calibri"/>
                <a:cs typeface="Calibri"/>
              </a:rPr>
              <a:t>have taken </a:t>
            </a:r>
            <a:r>
              <a:rPr sz="2000" dirty="0">
                <a:latin typeface="Calibri"/>
                <a:cs typeface="Calibri"/>
              </a:rPr>
              <a:t>a  </a:t>
            </a:r>
            <a:r>
              <a:rPr sz="2000" spc="-5" dirty="0">
                <a:latin typeface="Calibri"/>
                <a:cs typeface="Calibri"/>
              </a:rPr>
              <a:t>similar </a:t>
            </a:r>
            <a:r>
              <a:rPr sz="2000" spc="-10" dirty="0">
                <a:latin typeface="Calibri"/>
                <a:cs typeface="Calibri"/>
              </a:rPr>
              <a:t>broad introduction </a:t>
            </a:r>
            <a:r>
              <a:rPr sz="2000" spc="-15" dirty="0">
                <a:latin typeface="Calibri"/>
                <a:cs typeface="Calibri"/>
              </a:rPr>
              <a:t>to </a:t>
            </a:r>
            <a:r>
              <a:rPr sz="2000" dirty="0">
                <a:latin typeface="Calibri"/>
                <a:cs typeface="Calibri"/>
              </a:rPr>
              <a:t>the </a:t>
            </a:r>
            <a:r>
              <a:rPr sz="2000" spc="-5" dirty="0">
                <a:latin typeface="Calibri"/>
                <a:cs typeface="Calibri"/>
              </a:rPr>
              <a:t>field of </a:t>
            </a:r>
            <a:r>
              <a:rPr sz="2000" spc="-10" dirty="0">
                <a:latin typeface="Calibri"/>
                <a:cs typeface="Calibri"/>
              </a:rPr>
              <a:t>Psychology </a:t>
            </a:r>
            <a:r>
              <a:rPr sz="2000" spc="-15" dirty="0">
                <a:latin typeface="Calibri"/>
                <a:cs typeface="Calibri"/>
              </a:rPr>
              <a:t>at </a:t>
            </a:r>
            <a:r>
              <a:rPr sz="2000" spc="-5" dirty="0">
                <a:latin typeface="Calibri"/>
                <a:cs typeface="Calibri"/>
              </a:rPr>
              <a:t>your home </a:t>
            </a:r>
            <a:r>
              <a:rPr sz="2000" spc="-20" dirty="0">
                <a:latin typeface="Calibri"/>
                <a:cs typeface="Calibri"/>
              </a:rPr>
              <a:t>university,  </a:t>
            </a:r>
            <a:r>
              <a:rPr sz="2000" spc="-5" dirty="0">
                <a:latin typeface="Calibri"/>
                <a:cs typeface="Calibri"/>
              </a:rPr>
              <a:t>it is </a:t>
            </a:r>
            <a:r>
              <a:rPr sz="2000" spc="-15" dirty="0">
                <a:latin typeface="Calibri"/>
                <a:cs typeface="Calibri"/>
              </a:rPr>
              <a:t>likely </a:t>
            </a:r>
            <a:r>
              <a:rPr sz="2000" spc="-5" dirty="0">
                <a:latin typeface="Calibri"/>
                <a:cs typeface="Calibri"/>
              </a:rPr>
              <a:t>that </a:t>
            </a:r>
            <a:r>
              <a:rPr sz="2000" spc="-10" dirty="0">
                <a:latin typeface="Calibri"/>
                <a:cs typeface="Calibri"/>
              </a:rPr>
              <a:t>you are prepared </a:t>
            </a:r>
            <a:r>
              <a:rPr sz="2000" spc="-15" dirty="0">
                <a:latin typeface="Calibri"/>
                <a:cs typeface="Calibri"/>
              </a:rPr>
              <a:t>for </a:t>
            </a:r>
            <a:r>
              <a:rPr sz="2000" spc="-10" dirty="0">
                <a:latin typeface="Calibri"/>
                <a:cs typeface="Calibri"/>
              </a:rPr>
              <a:t>Psychology </a:t>
            </a:r>
            <a:r>
              <a:rPr sz="2000" dirty="0">
                <a:latin typeface="Calibri"/>
                <a:cs typeface="Calibri"/>
              </a:rPr>
              <a:t>2410A/B. The </a:t>
            </a:r>
            <a:r>
              <a:rPr sz="2000" spc="-10" dirty="0">
                <a:latin typeface="Calibri"/>
                <a:cs typeface="Calibri"/>
              </a:rPr>
              <a:t>pre-requisite  </a:t>
            </a:r>
            <a:r>
              <a:rPr sz="2000" dirty="0">
                <a:latin typeface="Calibri"/>
                <a:cs typeface="Calibri"/>
              </a:rPr>
              <a:t>needs </a:t>
            </a:r>
            <a:r>
              <a:rPr sz="2000" spc="-15" dirty="0">
                <a:latin typeface="Calibri"/>
                <a:cs typeface="Calibri"/>
              </a:rPr>
              <a:t>to </a:t>
            </a:r>
            <a:r>
              <a:rPr sz="2000" dirty="0">
                <a:latin typeface="Calibri"/>
                <a:cs typeface="Calibri"/>
              </a:rPr>
              <a:t>be </a:t>
            </a:r>
            <a:r>
              <a:rPr sz="2000" spc="-10" dirty="0">
                <a:latin typeface="Calibri"/>
                <a:cs typeface="Calibri"/>
              </a:rPr>
              <a:t>indicated </a:t>
            </a:r>
            <a:r>
              <a:rPr sz="2000" spc="-5" dirty="0">
                <a:latin typeface="Calibri"/>
                <a:cs typeface="Calibri"/>
              </a:rPr>
              <a:t>on your home </a:t>
            </a:r>
            <a:r>
              <a:rPr sz="2000" spc="-10" dirty="0">
                <a:latin typeface="Calibri"/>
                <a:cs typeface="Calibri"/>
              </a:rPr>
              <a:t>university</a:t>
            </a:r>
            <a:r>
              <a:rPr sz="2000" spc="5" dirty="0">
                <a:latin typeface="Calibri"/>
                <a:cs typeface="Calibri"/>
              </a:rPr>
              <a:t> </a:t>
            </a:r>
            <a:r>
              <a:rPr sz="2000" spc="-5" dirty="0">
                <a:latin typeface="Calibri"/>
                <a:cs typeface="Calibri"/>
              </a:rPr>
              <a:t>transcript.</a:t>
            </a:r>
            <a:endParaRPr sz="2000">
              <a:latin typeface="Calibri"/>
              <a:cs typeface="Calibri"/>
            </a:endParaRPr>
          </a:p>
        </p:txBody>
      </p:sp>
      <p:sp>
        <p:nvSpPr>
          <p:cNvPr id="4" name="object 4"/>
          <p:cNvSpPr/>
          <p:nvPr/>
        </p:nvSpPr>
        <p:spPr>
          <a:xfrm>
            <a:off x="0" y="4968875"/>
            <a:ext cx="7391399" cy="1143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8886" y="239077"/>
            <a:ext cx="6125845" cy="540385"/>
          </a:xfrm>
          <a:prstGeom prst="rect">
            <a:avLst/>
          </a:prstGeom>
        </p:spPr>
        <p:txBody>
          <a:bodyPr vert="horz" wrap="square" lIns="0" tIns="0" rIns="0" bIns="0" rtlCol="0">
            <a:spAutoFit/>
          </a:bodyPr>
          <a:lstStyle/>
          <a:p>
            <a:pPr marL="12700">
              <a:lnSpc>
                <a:spcPct val="100000"/>
              </a:lnSpc>
            </a:pPr>
            <a:r>
              <a:rPr sz="3200" dirty="0">
                <a:solidFill>
                  <a:srgbClr val="004236"/>
                </a:solidFill>
              </a:rPr>
              <a:t>Understanding </a:t>
            </a:r>
            <a:r>
              <a:rPr sz="3400" spc="-5" dirty="0">
                <a:solidFill>
                  <a:srgbClr val="004236"/>
                </a:solidFill>
              </a:rPr>
              <a:t>course</a:t>
            </a:r>
            <a:r>
              <a:rPr sz="3400" spc="-100" dirty="0">
                <a:solidFill>
                  <a:srgbClr val="004236"/>
                </a:solidFill>
              </a:rPr>
              <a:t> </a:t>
            </a:r>
            <a:r>
              <a:rPr sz="3400" spc="-5" dirty="0">
                <a:solidFill>
                  <a:srgbClr val="004236"/>
                </a:solidFill>
              </a:rPr>
              <a:t>numbers</a:t>
            </a:r>
            <a:endParaRPr sz="3400" dirty="0">
              <a:solidFill>
                <a:srgbClr val="004236"/>
              </a:solidFill>
            </a:endParaRPr>
          </a:p>
        </p:txBody>
      </p:sp>
      <p:sp>
        <p:nvSpPr>
          <p:cNvPr id="3" name="object 3"/>
          <p:cNvSpPr txBox="1"/>
          <p:nvPr/>
        </p:nvSpPr>
        <p:spPr>
          <a:xfrm>
            <a:off x="535685" y="1378038"/>
            <a:ext cx="8007984" cy="4190250"/>
          </a:xfrm>
          <a:prstGeom prst="rect">
            <a:avLst/>
          </a:prstGeom>
        </p:spPr>
        <p:txBody>
          <a:bodyPr vert="horz" wrap="square" lIns="0" tIns="24765" rIns="0" bIns="0" rtlCol="0">
            <a:spAutoFit/>
          </a:bodyPr>
          <a:lstStyle/>
          <a:p>
            <a:pPr marL="104139">
              <a:lnSpc>
                <a:spcPct val="100000"/>
              </a:lnSpc>
              <a:spcBef>
                <a:spcPts val="195"/>
              </a:spcBef>
            </a:pPr>
            <a:r>
              <a:rPr lang="en-US" sz="2000" b="1" dirty="0" smtClean="0">
                <a:latin typeface="Trebuchet MS"/>
                <a:cs typeface="Trebuchet MS"/>
              </a:rPr>
              <a:t>Courses </a:t>
            </a:r>
            <a:r>
              <a:rPr sz="2000" b="1" dirty="0" smtClean="0">
                <a:latin typeface="Trebuchet MS"/>
                <a:cs typeface="Trebuchet MS"/>
              </a:rPr>
              <a:t>numbered </a:t>
            </a:r>
            <a:r>
              <a:rPr sz="2000" b="1" dirty="0">
                <a:latin typeface="Trebuchet MS"/>
                <a:cs typeface="Trebuchet MS"/>
              </a:rPr>
              <a:t>1000 – 1999</a:t>
            </a:r>
            <a:r>
              <a:rPr sz="2000" dirty="0">
                <a:latin typeface="Trebuchet MS"/>
                <a:cs typeface="Trebuchet MS"/>
              </a:rPr>
              <a:t>: first </a:t>
            </a:r>
            <a:r>
              <a:rPr sz="2000" spc="-5" dirty="0">
                <a:latin typeface="Trebuchet MS"/>
                <a:cs typeface="Trebuchet MS"/>
              </a:rPr>
              <a:t>year level</a:t>
            </a:r>
            <a:r>
              <a:rPr sz="2000" spc="-85" dirty="0">
                <a:latin typeface="Trebuchet MS"/>
                <a:cs typeface="Trebuchet MS"/>
              </a:rPr>
              <a:t> </a:t>
            </a:r>
            <a:r>
              <a:rPr sz="2000" spc="-5" dirty="0">
                <a:latin typeface="Trebuchet MS"/>
                <a:cs typeface="Trebuchet MS"/>
              </a:rPr>
              <a:t>(introductory)</a:t>
            </a:r>
            <a:endParaRPr sz="2000" dirty="0">
              <a:latin typeface="Trebuchet MS"/>
              <a:cs typeface="Trebuchet MS"/>
            </a:endParaRPr>
          </a:p>
          <a:p>
            <a:pPr marL="12700" marR="5080" indent="-635">
              <a:lnSpc>
                <a:spcPct val="100000"/>
              </a:lnSpc>
              <a:spcBef>
                <a:spcPts val="380"/>
              </a:spcBef>
            </a:pPr>
            <a:r>
              <a:rPr sz="2000" dirty="0">
                <a:latin typeface="Trebuchet MS"/>
                <a:cs typeface="Trebuchet MS"/>
              </a:rPr>
              <a:t>courses; most have </a:t>
            </a:r>
            <a:r>
              <a:rPr sz="2000" spc="-5" dirty="0">
                <a:latin typeface="Trebuchet MS"/>
                <a:cs typeface="Trebuchet MS"/>
              </a:rPr>
              <a:t>no prerequisites. </a:t>
            </a:r>
            <a:r>
              <a:rPr sz="1800" spc="-5" dirty="0">
                <a:latin typeface="Trebuchet MS"/>
                <a:cs typeface="Trebuchet MS"/>
              </a:rPr>
              <a:t>Examples: Economics 1021A, English  </a:t>
            </a:r>
            <a:r>
              <a:rPr sz="1800" spc="-5" dirty="0" smtClean="0">
                <a:latin typeface="Trebuchet MS"/>
                <a:cs typeface="Trebuchet MS"/>
              </a:rPr>
              <a:t>1020E.</a:t>
            </a:r>
            <a:endParaRPr lang="en-US" dirty="0">
              <a:latin typeface="Trebuchet MS"/>
              <a:cs typeface="Trebuchet MS"/>
            </a:endParaRPr>
          </a:p>
          <a:p>
            <a:pPr marL="12700" marR="5080" indent="-635">
              <a:lnSpc>
                <a:spcPct val="100000"/>
              </a:lnSpc>
              <a:spcBef>
                <a:spcPts val="380"/>
              </a:spcBef>
            </a:pPr>
            <a:endParaRPr lang="en-US" sz="2000" b="1" dirty="0">
              <a:latin typeface="Trebuchet MS"/>
              <a:cs typeface="Trebuchet MS"/>
            </a:endParaRPr>
          </a:p>
          <a:p>
            <a:pPr marL="12700" marR="5080" indent="-635">
              <a:lnSpc>
                <a:spcPct val="100000"/>
              </a:lnSpc>
              <a:spcBef>
                <a:spcPts val="380"/>
              </a:spcBef>
            </a:pPr>
            <a:r>
              <a:rPr sz="2000" b="1" dirty="0" smtClean="0">
                <a:latin typeface="Trebuchet MS"/>
                <a:cs typeface="Trebuchet MS"/>
              </a:rPr>
              <a:t>Courses </a:t>
            </a:r>
            <a:r>
              <a:rPr sz="2000" b="1" dirty="0">
                <a:latin typeface="Trebuchet MS"/>
                <a:cs typeface="Trebuchet MS"/>
              </a:rPr>
              <a:t>numbered 2000 – 2099</a:t>
            </a:r>
            <a:r>
              <a:rPr sz="2000" dirty="0">
                <a:latin typeface="Trebuchet MS"/>
                <a:cs typeface="Trebuchet MS"/>
              </a:rPr>
              <a:t>: more </a:t>
            </a:r>
            <a:r>
              <a:rPr sz="2000" spc="-5" dirty="0">
                <a:latin typeface="Trebuchet MS"/>
                <a:cs typeface="Trebuchet MS"/>
              </a:rPr>
              <a:t>difficult than </a:t>
            </a:r>
            <a:r>
              <a:rPr sz="2000" dirty="0">
                <a:latin typeface="Trebuchet MS"/>
                <a:cs typeface="Trebuchet MS"/>
              </a:rPr>
              <a:t>first </a:t>
            </a:r>
            <a:r>
              <a:rPr sz="2000" spc="-5" dirty="0">
                <a:latin typeface="Trebuchet MS"/>
                <a:cs typeface="Trebuchet MS"/>
              </a:rPr>
              <a:t>year  </a:t>
            </a:r>
            <a:r>
              <a:rPr sz="2000" dirty="0">
                <a:latin typeface="Trebuchet MS"/>
                <a:cs typeface="Trebuchet MS"/>
              </a:rPr>
              <a:t>courses, </a:t>
            </a:r>
            <a:r>
              <a:rPr sz="2000" spc="-5" dirty="0">
                <a:latin typeface="Trebuchet MS"/>
                <a:cs typeface="Trebuchet MS"/>
              </a:rPr>
              <a:t>but usually don’t </a:t>
            </a:r>
            <a:r>
              <a:rPr sz="2000" dirty="0">
                <a:latin typeface="Trebuchet MS"/>
                <a:cs typeface="Trebuchet MS"/>
              </a:rPr>
              <a:t>require prior </a:t>
            </a:r>
            <a:r>
              <a:rPr sz="2000" spc="-5" dirty="0">
                <a:latin typeface="Trebuchet MS"/>
                <a:cs typeface="Trebuchet MS"/>
              </a:rPr>
              <a:t>knowledge </a:t>
            </a:r>
            <a:r>
              <a:rPr sz="2000" dirty="0">
                <a:latin typeface="Trebuchet MS"/>
                <a:cs typeface="Trebuchet MS"/>
              </a:rPr>
              <a:t>of </a:t>
            </a:r>
            <a:r>
              <a:rPr sz="2000" spc="-5" dirty="0">
                <a:latin typeface="Trebuchet MS"/>
                <a:cs typeface="Trebuchet MS"/>
              </a:rPr>
              <a:t>the subject;  often </a:t>
            </a:r>
            <a:r>
              <a:rPr sz="2000" dirty="0">
                <a:latin typeface="Trebuchet MS"/>
                <a:cs typeface="Trebuchet MS"/>
              </a:rPr>
              <a:t>chosen as </a:t>
            </a:r>
            <a:r>
              <a:rPr sz="2000" spc="-5" dirty="0">
                <a:latin typeface="Trebuchet MS"/>
                <a:cs typeface="Trebuchet MS"/>
              </a:rPr>
              <a:t>‘electives’ by UWO students. </a:t>
            </a:r>
            <a:r>
              <a:rPr sz="1800" spc="-5" dirty="0">
                <a:latin typeface="Trebuchet MS"/>
                <a:cs typeface="Trebuchet MS"/>
              </a:rPr>
              <a:t>Examples: Psychology  2011A, English 2017, History 2179, </a:t>
            </a:r>
            <a:r>
              <a:rPr sz="1800" spc="-10" dirty="0">
                <a:latin typeface="Trebuchet MS"/>
                <a:cs typeface="Trebuchet MS"/>
              </a:rPr>
              <a:t>Sociology</a:t>
            </a:r>
            <a:r>
              <a:rPr sz="1800" spc="50" dirty="0">
                <a:latin typeface="Trebuchet MS"/>
                <a:cs typeface="Trebuchet MS"/>
              </a:rPr>
              <a:t> </a:t>
            </a:r>
            <a:r>
              <a:rPr sz="1800" spc="-5" dirty="0" smtClean="0">
                <a:latin typeface="Trebuchet MS"/>
                <a:cs typeface="Trebuchet MS"/>
              </a:rPr>
              <a:t>2143E.</a:t>
            </a:r>
            <a:endParaRPr lang="en-US" dirty="0">
              <a:latin typeface="Trebuchet MS"/>
              <a:cs typeface="Trebuchet MS"/>
            </a:endParaRPr>
          </a:p>
          <a:p>
            <a:pPr marL="12700" marR="5080" indent="-635">
              <a:lnSpc>
                <a:spcPct val="100000"/>
              </a:lnSpc>
              <a:spcBef>
                <a:spcPts val="380"/>
              </a:spcBef>
            </a:pPr>
            <a:endParaRPr lang="en-US" sz="2000" b="1" dirty="0">
              <a:latin typeface="Trebuchet MS"/>
              <a:cs typeface="Trebuchet MS"/>
            </a:endParaRPr>
          </a:p>
          <a:p>
            <a:pPr marL="12700" marR="5080" indent="-635">
              <a:lnSpc>
                <a:spcPct val="100000"/>
              </a:lnSpc>
              <a:spcBef>
                <a:spcPts val="380"/>
              </a:spcBef>
            </a:pPr>
            <a:r>
              <a:rPr sz="2000" b="1" dirty="0" smtClean="0">
                <a:latin typeface="Trebuchet MS"/>
                <a:cs typeface="Trebuchet MS"/>
              </a:rPr>
              <a:t>Courses </a:t>
            </a:r>
            <a:r>
              <a:rPr sz="2000" b="1" dirty="0">
                <a:latin typeface="Trebuchet MS"/>
                <a:cs typeface="Trebuchet MS"/>
              </a:rPr>
              <a:t>numbered 2100 – 4999</a:t>
            </a:r>
            <a:r>
              <a:rPr sz="2000" dirty="0">
                <a:latin typeface="Trebuchet MS"/>
                <a:cs typeface="Trebuchet MS"/>
              </a:rPr>
              <a:t>: </a:t>
            </a:r>
            <a:r>
              <a:rPr sz="2000" spc="-5" dirty="0">
                <a:latin typeface="Trebuchet MS"/>
                <a:cs typeface="Trebuchet MS"/>
              </a:rPr>
              <a:t>challenging </a:t>
            </a:r>
            <a:r>
              <a:rPr sz="2000" dirty="0">
                <a:latin typeface="Trebuchet MS"/>
                <a:cs typeface="Trebuchet MS"/>
              </a:rPr>
              <a:t>senior </a:t>
            </a:r>
            <a:r>
              <a:rPr sz="2000" spc="-5" dirty="0">
                <a:latin typeface="Trebuchet MS"/>
                <a:cs typeface="Trebuchet MS"/>
              </a:rPr>
              <a:t>level </a:t>
            </a:r>
            <a:r>
              <a:rPr sz="2000" dirty="0">
                <a:latin typeface="Trebuchet MS"/>
                <a:cs typeface="Trebuchet MS"/>
              </a:rPr>
              <a:t>courses;  </a:t>
            </a:r>
            <a:r>
              <a:rPr sz="2000" spc="-5" dirty="0">
                <a:latin typeface="Trebuchet MS"/>
                <a:cs typeface="Trebuchet MS"/>
              </a:rPr>
              <a:t>require substantial </a:t>
            </a:r>
            <a:r>
              <a:rPr sz="2000" dirty="0">
                <a:latin typeface="Trebuchet MS"/>
                <a:cs typeface="Trebuchet MS"/>
              </a:rPr>
              <a:t>prior </a:t>
            </a:r>
            <a:r>
              <a:rPr sz="2000" spc="-5" dirty="0">
                <a:latin typeface="Trebuchet MS"/>
                <a:cs typeface="Trebuchet MS"/>
              </a:rPr>
              <a:t>knowledge </a:t>
            </a:r>
            <a:r>
              <a:rPr sz="2000" dirty="0">
                <a:latin typeface="Trebuchet MS"/>
                <a:cs typeface="Trebuchet MS"/>
              </a:rPr>
              <a:t>of </a:t>
            </a:r>
            <a:r>
              <a:rPr sz="2000" spc="-5" dirty="0">
                <a:latin typeface="Trebuchet MS"/>
                <a:cs typeface="Trebuchet MS"/>
              </a:rPr>
              <a:t>the subject, and </a:t>
            </a:r>
            <a:r>
              <a:rPr sz="2000" dirty="0">
                <a:latin typeface="Trebuchet MS"/>
                <a:cs typeface="Trebuchet MS"/>
              </a:rPr>
              <a:t>also </a:t>
            </a:r>
            <a:r>
              <a:rPr sz="2000" spc="-5" dirty="0">
                <a:latin typeface="Trebuchet MS"/>
                <a:cs typeface="Trebuchet MS"/>
              </a:rPr>
              <a:t>strong  quantitative </a:t>
            </a:r>
            <a:r>
              <a:rPr sz="2000" dirty="0">
                <a:latin typeface="Trebuchet MS"/>
                <a:cs typeface="Trebuchet MS"/>
              </a:rPr>
              <a:t>or </a:t>
            </a:r>
            <a:r>
              <a:rPr sz="2000" spc="-5" dirty="0">
                <a:latin typeface="Trebuchet MS"/>
                <a:cs typeface="Trebuchet MS"/>
              </a:rPr>
              <a:t>essay-writing skills. </a:t>
            </a:r>
            <a:r>
              <a:rPr sz="1800" spc="-5" dirty="0">
                <a:latin typeface="Trebuchet MS"/>
                <a:cs typeface="Trebuchet MS"/>
              </a:rPr>
              <a:t>Examples: </a:t>
            </a:r>
            <a:r>
              <a:rPr sz="1800" spc="-15" dirty="0">
                <a:latin typeface="Trebuchet MS"/>
                <a:cs typeface="Trebuchet MS"/>
              </a:rPr>
              <a:t>Political </a:t>
            </a:r>
            <a:r>
              <a:rPr sz="1800" spc="-5" dirty="0">
                <a:latin typeface="Trebuchet MS"/>
                <a:cs typeface="Trebuchet MS"/>
              </a:rPr>
              <a:t>Science 2231E,  English 3334E, Social Justice</a:t>
            </a:r>
            <a:r>
              <a:rPr sz="1800" spc="-15" dirty="0">
                <a:latin typeface="Trebuchet MS"/>
                <a:cs typeface="Trebuchet MS"/>
              </a:rPr>
              <a:t> </a:t>
            </a:r>
            <a:r>
              <a:rPr sz="1800" spc="-5" dirty="0">
                <a:latin typeface="Trebuchet MS"/>
                <a:cs typeface="Trebuchet MS"/>
              </a:rPr>
              <a:t>3311G.</a:t>
            </a:r>
            <a:endParaRPr sz="1800" dirty="0">
              <a:latin typeface="Trebuchet MS"/>
              <a:cs typeface="Trebuchet MS"/>
            </a:endParaRPr>
          </a:p>
        </p:txBody>
      </p:sp>
      <p:sp>
        <p:nvSpPr>
          <p:cNvPr id="4" name="object 4"/>
          <p:cNvSpPr/>
          <p:nvPr/>
        </p:nvSpPr>
        <p:spPr>
          <a:xfrm>
            <a:off x="535685" y="5568288"/>
            <a:ext cx="4267200" cy="4515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2705" y="292957"/>
            <a:ext cx="6390640" cy="779780"/>
          </a:xfrm>
          <a:prstGeom prst="rect">
            <a:avLst/>
          </a:prstGeom>
        </p:spPr>
        <p:txBody>
          <a:bodyPr vert="horz" wrap="square" lIns="0" tIns="0" rIns="0" bIns="0" rtlCol="0">
            <a:spAutoFit/>
          </a:bodyPr>
          <a:lstStyle/>
          <a:p>
            <a:pPr marL="1270" algn="ctr">
              <a:lnSpc>
                <a:spcPts val="3840"/>
              </a:lnSpc>
            </a:pPr>
            <a:r>
              <a:rPr sz="3200" dirty="0">
                <a:solidFill>
                  <a:srgbClr val="004236"/>
                </a:solidFill>
              </a:rPr>
              <a:t>Course suffixes: </a:t>
            </a:r>
            <a:r>
              <a:rPr sz="3200" spc="-5" dirty="0">
                <a:solidFill>
                  <a:srgbClr val="004236"/>
                </a:solidFill>
              </a:rPr>
              <a:t>essay</a:t>
            </a:r>
            <a:r>
              <a:rPr sz="3200" spc="-135" dirty="0">
                <a:solidFill>
                  <a:srgbClr val="004236"/>
                </a:solidFill>
              </a:rPr>
              <a:t> </a:t>
            </a:r>
            <a:r>
              <a:rPr sz="3200" dirty="0">
                <a:solidFill>
                  <a:srgbClr val="004236"/>
                </a:solidFill>
              </a:rPr>
              <a:t>courses</a:t>
            </a:r>
          </a:p>
          <a:p>
            <a:pPr algn="ctr">
              <a:lnSpc>
                <a:spcPts val="2160"/>
              </a:lnSpc>
            </a:pPr>
            <a:r>
              <a:rPr sz="1800" dirty="0">
                <a:solidFill>
                  <a:srgbClr val="004236"/>
                </a:solidFill>
              </a:rPr>
              <a:t>Assessment </a:t>
            </a:r>
            <a:r>
              <a:rPr sz="1800" spc="-5" dirty="0">
                <a:solidFill>
                  <a:srgbClr val="004236"/>
                </a:solidFill>
              </a:rPr>
              <a:t>in these courses is based on essay</a:t>
            </a:r>
            <a:r>
              <a:rPr sz="1800" spc="25" dirty="0">
                <a:solidFill>
                  <a:srgbClr val="004236"/>
                </a:solidFill>
              </a:rPr>
              <a:t> </a:t>
            </a:r>
            <a:r>
              <a:rPr sz="1800" spc="-5" dirty="0">
                <a:solidFill>
                  <a:srgbClr val="004236"/>
                </a:solidFill>
              </a:rPr>
              <a:t>assignments</a:t>
            </a:r>
            <a:r>
              <a:rPr sz="1800" spc="-5" dirty="0">
                <a:solidFill>
                  <a:srgbClr val="000000"/>
                </a:solidFill>
              </a:rPr>
              <a:t>.</a:t>
            </a:r>
            <a:endParaRPr sz="1800" dirty="0"/>
          </a:p>
        </p:txBody>
      </p:sp>
      <p:sp>
        <p:nvSpPr>
          <p:cNvPr id="3" name="object 3"/>
          <p:cNvSpPr txBox="1"/>
          <p:nvPr/>
        </p:nvSpPr>
        <p:spPr>
          <a:xfrm>
            <a:off x="535940" y="1636776"/>
            <a:ext cx="8035290" cy="3995966"/>
          </a:xfrm>
          <a:prstGeom prst="rect">
            <a:avLst/>
          </a:prstGeom>
        </p:spPr>
        <p:txBody>
          <a:bodyPr vert="horz" wrap="square" lIns="0" tIns="0" rIns="0" bIns="0" rtlCol="0">
            <a:spAutoFit/>
          </a:bodyPr>
          <a:lstStyle/>
          <a:p>
            <a:pPr marL="12700" marR="622300" indent="91440">
              <a:lnSpc>
                <a:spcPct val="100000"/>
              </a:lnSpc>
            </a:pPr>
            <a:r>
              <a:rPr sz="2400" dirty="0">
                <a:latin typeface="Trebuchet MS"/>
                <a:cs typeface="Trebuchet MS"/>
              </a:rPr>
              <a:t>E </a:t>
            </a:r>
            <a:r>
              <a:rPr sz="2400" spc="-5" dirty="0">
                <a:latin typeface="Trebuchet MS"/>
                <a:cs typeface="Trebuchet MS"/>
              </a:rPr>
              <a:t>= </a:t>
            </a:r>
            <a:r>
              <a:rPr sz="2400" b="1" spc="-5" dirty="0">
                <a:latin typeface="Trebuchet MS"/>
                <a:cs typeface="Trebuchet MS"/>
              </a:rPr>
              <a:t>full </a:t>
            </a:r>
            <a:r>
              <a:rPr sz="2400" b="1" dirty="0">
                <a:latin typeface="Trebuchet MS"/>
                <a:cs typeface="Trebuchet MS"/>
              </a:rPr>
              <a:t>year </a:t>
            </a:r>
            <a:r>
              <a:rPr sz="2400" spc="-5" dirty="0">
                <a:latin typeface="Trebuchet MS"/>
                <a:cs typeface="Trebuchet MS"/>
              </a:rPr>
              <a:t>essay course: about 5000 words of essay  writing, if a senior</a:t>
            </a:r>
            <a:r>
              <a:rPr sz="2400" spc="35" dirty="0">
                <a:latin typeface="Trebuchet MS"/>
                <a:cs typeface="Trebuchet MS"/>
              </a:rPr>
              <a:t> </a:t>
            </a:r>
            <a:r>
              <a:rPr sz="2400" spc="-5" dirty="0">
                <a:latin typeface="Trebuchet MS"/>
                <a:cs typeface="Trebuchet MS"/>
              </a:rPr>
              <a:t>course.</a:t>
            </a:r>
            <a:endParaRPr sz="2400" dirty="0">
              <a:latin typeface="Trebuchet MS"/>
              <a:cs typeface="Trebuchet MS"/>
            </a:endParaRPr>
          </a:p>
          <a:p>
            <a:pPr marL="469265" marR="234950" algn="just">
              <a:lnSpc>
                <a:spcPct val="100000"/>
              </a:lnSpc>
              <a:spcBef>
                <a:spcPts val="980"/>
              </a:spcBef>
            </a:pPr>
            <a:r>
              <a:rPr sz="1600" spc="-5" dirty="0">
                <a:latin typeface="Trebuchet MS"/>
                <a:cs typeface="Trebuchet MS"/>
              </a:rPr>
              <a:t>Examples: </a:t>
            </a:r>
            <a:r>
              <a:rPr sz="1600" spc="-15" dirty="0">
                <a:latin typeface="Trebuchet MS"/>
                <a:cs typeface="Trebuchet MS"/>
              </a:rPr>
              <a:t>Philosophy </a:t>
            </a:r>
            <a:r>
              <a:rPr sz="1600" spc="-5" dirty="0">
                <a:latin typeface="Trebuchet MS"/>
                <a:cs typeface="Trebuchet MS"/>
              </a:rPr>
              <a:t>2204E, </a:t>
            </a:r>
            <a:r>
              <a:rPr sz="1600" spc="-35" dirty="0">
                <a:latin typeface="Trebuchet MS"/>
                <a:cs typeface="Trebuchet MS"/>
              </a:rPr>
              <a:t>Women’s </a:t>
            </a:r>
            <a:r>
              <a:rPr sz="1600" spc="-5" dirty="0">
                <a:latin typeface="Trebuchet MS"/>
                <a:cs typeface="Trebuchet MS"/>
              </a:rPr>
              <a:t>Studies 1020E. </a:t>
            </a:r>
            <a:r>
              <a:rPr lang="en-CA" sz="1600" spc="-5" dirty="0" smtClean="0">
                <a:latin typeface="Trebuchet MS"/>
                <a:cs typeface="Trebuchet MS"/>
              </a:rPr>
              <a:t>Please note that you can only choose</a:t>
            </a:r>
            <a:r>
              <a:rPr sz="1600" spc="-5" dirty="0" smtClean="0">
                <a:latin typeface="Trebuchet MS"/>
                <a:cs typeface="Trebuchet MS"/>
              </a:rPr>
              <a:t> these</a:t>
            </a:r>
            <a:r>
              <a:rPr lang="en-CA" sz="1600" spc="-5" dirty="0" smtClean="0">
                <a:latin typeface="Trebuchet MS"/>
                <a:cs typeface="Trebuchet MS"/>
              </a:rPr>
              <a:t> courses</a:t>
            </a:r>
            <a:r>
              <a:rPr sz="1600" spc="-5" dirty="0" smtClean="0">
                <a:latin typeface="Trebuchet MS"/>
                <a:cs typeface="Trebuchet MS"/>
              </a:rPr>
              <a:t> </a:t>
            </a:r>
            <a:r>
              <a:rPr sz="1600" spc="-5" dirty="0">
                <a:latin typeface="Trebuchet MS"/>
                <a:cs typeface="Trebuchet MS"/>
              </a:rPr>
              <a:t>if you  are coming to </a:t>
            </a:r>
            <a:r>
              <a:rPr sz="1600" spc="-30" dirty="0">
                <a:latin typeface="Trebuchet MS"/>
                <a:cs typeface="Trebuchet MS"/>
              </a:rPr>
              <a:t>King’s </a:t>
            </a:r>
            <a:r>
              <a:rPr lang="en-CA" sz="1600" spc="-30" dirty="0" smtClean="0">
                <a:latin typeface="Trebuchet MS"/>
                <a:cs typeface="Trebuchet MS"/>
              </a:rPr>
              <a:t> for a full academic year (Fall term </a:t>
            </a:r>
            <a:r>
              <a:rPr lang="en-CA" sz="1600" i="1" spc="-30" dirty="0" smtClean="0">
                <a:latin typeface="Trebuchet MS"/>
                <a:cs typeface="Trebuchet MS"/>
              </a:rPr>
              <a:t>and </a:t>
            </a:r>
            <a:r>
              <a:rPr lang="en-CA" sz="1600" spc="-30" dirty="0" smtClean="0">
                <a:latin typeface="Trebuchet MS"/>
                <a:cs typeface="Trebuchet MS"/>
              </a:rPr>
              <a:t>Winter term).</a:t>
            </a:r>
            <a:endParaRPr sz="1600" dirty="0">
              <a:latin typeface="Trebuchet MS"/>
              <a:cs typeface="Trebuchet MS"/>
            </a:endParaRPr>
          </a:p>
          <a:p>
            <a:pPr marL="104139">
              <a:lnSpc>
                <a:spcPct val="100000"/>
              </a:lnSpc>
              <a:spcBef>
                <a:spcPts val="1420"/>
              </a:spcBef>
            </a:pPr>
            <a:r>
              <a:rPr sz="2400" dirty="0">
                <a:latin typeface="Trebuchet MS"/>
                <a:cs typeface="Trebuchet MS"/>
              </a:rPr>
              <a:t>F </a:t>
            </a:r>
            <a:r>
              <a:rPr sz="2400" spc="-5" dirty="0">
                <a:latin typeface="Trebuchet MS"/>
                <a:cs typeface="Trebuchet MS"/>
              </a:rPr>
              <a:t>= </a:t>
            </a:r>
            <a:r>
              <a:rPr sz="2400" b="1" spc="-5" dirty="0">
                <a:latin typeface="Trebuchet MS"/>
                <a:cs typeface="Trebuchet MS"/>
              </a:rPr>
              <a:t>first term </a:t>
            </a:r>
            <a:r>
              <a:rPr sz="2400" spc="-5" dirty="0">
                <a:latin typeface="Trebuchet MS"/>
                <a:cs typeface="Trebuchet MS"/>
              </a:rPr>
              <a:t>essay half course;</a:t>
            </a:r>
            <a:r>
              <a:rPr sz="2400" spc="70" dirty="0">
                <a:latin typeface="Trebuchet MS"/>
                <a:cs typeface="Trebuchet MS"/>
              </a:rPr>
              <a:t> </a:t>
            </a:r>
            <a:endParaRPr lang="en-US" sz="2400" spc="70" dirty="0" smtClean="0">
              <a:latin typeface="Trebuchet MS"/>
              <a:cs typeface="Trebuchet MS"/>
            </a:endParaRPr>
          </a:p>
          <a:p>
            <a:pPr marL="104139">
              <a:lnSpc>
                <a:spcPct val="100000"/>
              </a:lnSpc>
              <a:spcBef>
                <a:spcPts val="1420"/>
              </a:spcBef>
            </a:pPr>
            <a:r>
              <a:rPr sz="1600" spc="-5" dirty="0" smtClean="0">
                <a:latin typeface="Trebuchet MS"/>
                <a:cs typeface="Trebuchet MS"/>
              </a:rPr>
              <a:t>Examples</a:t>
            </a:r>
            <a:r>
              <a:rPr sz="1600" spc="-5" dirty="0">
                <a:latin typeface="Trebuchet MS"/>
                <a:cs typeface="Trebuchet MS"/>
              </a:rPr>
              <a:t>: MOS </a:t>
            </a:r>
            <a:r>
              <a:rPr sz="1600" spc="-55" dirty="0">
                <a:latin typeface="Trebuchet MS"/>
                <a:cs typeface="Trebuchet MS"/>
              </a:rPr>
              <a:t>3401F, </a:t>
            </a:r>
            <a:r>
              <a:rPr sz="1600" spc="-5" dirty="0">
                <a:latin typeface="Trebuchet MS"/>
                <a:cs typeface="Trebuchet MS"/>
              </a:rPr>
              <a:t>Childhood and Social Institutions </a:t>
            </a:r>
            <a:r>
              <a:rPr sz="1600" spc="-55" dirty="0">
                <a:latin typeface="Trebuchet MS"/>
                <a:cs typeface="Trebuchet MS"/>
              </a:rPr>
              <a:t>3300F. </a:t>
            </a:r>
            <a:r>
              <a:rPr lang="en-CA" sz="1600" spc="-55" dirty="0" smtClean="0">
                <a:latin typeface="Trebuchet MS"/>
                <a:cs typeface="Trebuchet MS"/>
              </a:rPr>
              <a:t>C</a:t>
            </a:r>
            <a:r>
              <a:rPr sz="1600" spc="-5" dirty="0" err="1" smtClean="0">
                <a:latin typeface="Trebuchet MS"/>
                <a:cs typeface="Trebuchet MS"/>
              </a:rPr>
              <a:t>hoose</a:t>
            </a:r>
            <a:r>
              <a:rPr sz="1600" spc="-5" dirty="0" smtClean="0">
                <a:latin typeface="Trebuchet MS"/>
                <a:cs typeface="Trebuchet MS"/>
              </a:rPr>
              <a:t> these</a:t>
            </a:r>
            <a:r>
              <a:rPr lang="en-CA" sz="1600" spc="-5" dirty="0" smtClean="0">
                <a:latin typeface="Trebuchet MS"/>
                <a:cs typeface="Trebuchet MS"/>
              </a:rPr>
              <a:t> courses</a:t>
            </a:r>
            <a:r>
              <a:rPr sz="1600" spc="-5" dirty="0" smtClean="0">
                <a:latin typeface="Trebuchet MS"/>
                <a:cs typeface="Trebuchet MS"/>
              </a:rPr>
              <a:t>  </a:t>
            </a:r>
            <a:r>
              <a:rPr sz="1600" spc="-5" dirty="0">
                <a:latin typeface="Trebuchet MS"/>
                <a:cs typeface="Trebuchet MS"/>
              </a:rPr>
              <a:t>if you are coming to </a:t>
            </a:r>
            <a:r>
              <a:rPr sz="1600" spc="-30" dirty="0" smtClean="0">
                <a:latin typeface="Trebuchet MS"/>
                <a:cs typeface="Trebuchet MS"/>
              </a:rPr>
              <a:t>King’s</a:t>
            </a:r>
            <a:r>
              <a:rPr lang="en-CA" sz="1600" spc="-30" dirty="0" smtClean="0">
                <a:latin typeface="Trebuchet MS"/>
                <a:cs typeface="Trebuchet MS"/>
              </a:rPr>
              <a:t> for the Fall term – </a:t>
            </a:r>
            <a:r>
              <a:rPr lang="en-CA" sz="1600" spc="-25" dirty="0" smtClean="0">
                <a:latin typeface="Trebuchet MS"/>
                <a:cs typeface="Trebuchet MS"/>
              </a:rPr>
              <a:t>September to December</a:t>
            </a:r>
            <a:r>
              <a:rPr sz="1600" spc="-10" dirty="0" smtClean="0">
                <a:latin typeface="Trebuchet MS"/>
                <a:cs typeface="Trebuchet MS"/>
              </a:rPr>
              <a:t>.</a:t>
            </a:r>
            <a:endParaRPr sz="1600" dirty="0">
              <a:latin typeface="Trebuchet MS"/>
              <a:cs typeface="Trebuchet MS"/>
            </a:endParaRPr>
          </a:p>
          <a:p>
            <a:pPr marL="104139">
              <a:lnSpc>
                <a:spcPct val="100000"/>
              </a:lnSpc>
              <a:spcBef>
                <a:spcPts val="1420"/>
              </a:spcBef>
            </a:pPr>
            <a:r>
              <a:rPr sz="2400" spc="-5" dirty="0">
                <a:latin typeface="Trebuchet MS"/>
                <a:cs typeface="Trebuchet MS"/>
              </a:rPr>
              <a:t>G = </a:t>
            </a:r>
            <a:r>
              <a:rPr sz="2400" b="1" spc="-5" dirty="0">
                <a:latin typeface="Trebuchet MS"/>
                <a:cs typeface="Trebuchet MS"/>
              </a:rPr>
              <a:t>second term </a:t>
            </a:r>
            <a:r>
              <a:rPr sz="2400" spc="-5" dirty="0">
                <a:latin typeface="Trebuchet MS"/>
                <a:cs typeface="Trebuchet MS"/>
              </a:rPr>
              <a:t>essay half</a:t>
            </a:r>
            <a:r>
              <a:rPr sz="2400" spc="55" dirty="0">
                <a:latin typeface="Trebuchet MS"/>
                <a:cs typeface="Trebuchet MS"/>
              </a:rPr>
              <a:t> </a:t>
            </a:r>
            <a:r>
              <a:rPr sz="2400" spc="-5" dirty="0">
                <a:latin typeface="Trebuchet MS"/>
                <a:cs typeface="Trebuchet MS"/>
              </a:rPr>
              <a:t>course</a:t>
            </a:r>
            <a:endParaRPr sz="2400" dirty="0">
              <a:latin typeface="Trebuchet MS"/>
              <a:cs typeface="Trebuchet MS"/>
            </a:endParaRPr>
          </a:p>
          <a:p>
            <a:pPr marL="413384" marR="5080">
              <a:lnSpc>
                <a:spcPct val="100000"/>
              </a:lnSpc>
              <a:spcBef>
                <a:spcPts val="980"/>
              </a:spcBef>
            </a:pPr>
            <a:r>
              <a:rPr sz="1600" spc="-5" dirty="0">
                <a:latin typeface="Trebuchet MS"/>
                <a:cs typeface="Trebuchet MS"/>
              </a:rPr>
              <a:t>Examples: English 2735G, Psychology 2712G. </a:t>
            </a:r>
            <a:r>
              <a:rPr lang="en-CA" sz="1600" spc="-5" dirty="0" smtClean="0">
                <a:latin typeface="Trebuchet MS"/>
                <a:cs typeface="Trebuchet MS"/>
              </a:rPr>
              <a:t>Choose these courses</a:t>
            </a:r>
            <a:r>
              <a:rPr sz="1600" spc="-5" dirty="0" smtClean="0">
                <a:latin typeface="Trebuchet MS"/>
                <a:cs typeface="Trebuchet MS"/>
              </a:rPr>
              <a:t> </a:t>
            </a:r>
            <a:r>
              <a:rPr sz="1600" spc="-5" dirty="0">
                <a:latin typeface="Trebuchet MS"/>
                <a:cs typeface="Trebuchet MS"/>
              </a:rPr>
              <a:t>if you are coming  to </a:t>
            </a:r>
            <a:r>
              <a:rPr sz="1600" spc="-30" dirty="0">
                <a:latin typeface="Trebuchet MS"/>
                <a:cs typeface="Trebuchet MS"/>
              </a:rPr>
              <a:t>King’s </a:t>
            </a:r>
            <a:r>
              <a:rPr lang="en-CA" sz="1600" spc="-30" dirty="0" smtClean="0">
                <a:latin typeface="Trebuchet MS"/>
                <a:cs typeface="Trebuchet MS"/>
              </a:rPr>
              <a:t> in the Winter </a:t>
            </a:r>
            <a:r>
              <a:rPr sz="1600" spc="-20" dirty="0" smtClean="0">
                <a:latin typeface="Trebuchet MS"/>
                <a:cs typeface="Trebuchet MS"/>
              </a:rPr>
              <a:t>Term—</a:t>
            </a:r>
            <a:r>
              <a:rPr lang="en-CA" sz="1600" spc="-20" dirty="0" smtClean="0">
                <a:latin typeface="Trebuchet MS"/>
                <a:cs typeface="Trebuchet MS"/>
              </a:rPr>
              <a:t> January to April.</a:t>
            </a:r>
            <a:endParaRPr sz="1600" dirty="0">
              <a:latin typeface="Trebuchet MS"/>
              <a:cs typeface="Trebuchet MS"/>
            </a:endParaRPr>
          </a:p>
        </p:txBody>
      </p:sp>
      <p:sp>
        <p:nvSpPr>
          <p:cNvPr id="4" name="object 4"/>
          <p:cNvSpPr/>
          <p:nvPr/>
        </p:nvSpPr>
        <p:spPr>
          <a:xfrm>
            <a:off x="1033462" y="5641975"/>
            <a:ext cx="3051174" cy="4730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4819" y="222821"/>
            <a:ext cx="7214361" cy="881779"/>
          </a:xfrm>
          <a:prstGeom prst="rect">
            <a:avLst/>
          </a:prstGeom>
        </p:spPr>
        <p:txBody>
          <a:bodyPr vert="horz" wrap="square" lIns="0" tIns="123951" rIns="0" bIns="0" rtlCol="0">
            <a:spAutoFit/>
          </a:bodyPr>
          <a:lstStyle/>
          <a:p>
            <a:pPr algn="ctr">
              <a:lnSpc>
                <a:spcPts val="3825"/>
              </a:lnSpc>
            </a:pPr>
            <a:r>
              <a:rPr sz="3200" dirty="0">
                <a:solidFill>
                  <a:srgbClr val="004236"/>
                </a:solidFill>
              </a:rPr>
              <a:t>Course suffixes: non-essay</a:t>
            </a:r>
            <a:r>
              <a:rPr sz="3200" spc="-180" dirty="0">
                <a:solidFill>
                  <a:srgbClr val="004236"/>
                </a:solidFill>
              </a:rPr>
              <a:t> </a:t>
            </a:r>
            <a:r>
              <a:rPr sz="3200" dirty="0">
                <a:solidFill>
                  <a:srgbClr val="004236"/>
                </a:solidFill>
              </a:rPr>
              <a:t>courses</a:t>
            </a:r>
          </a:p>
          <a:p>
            <a:pPr algn="ctr">
              <a:lnSpc>
                <a:spcPts val="2145"/>
              </a:lnSpc>
            </a:pPr>
            <a:r>
              <a:rPr sz="1800" spc="-5" dirty="0">
                <a:solidFill>
                  <a:srgbClr val="004236"/>
                </a:solidFill>
                <a:latin typeface="Calibri"/>
                <a:cs typeface="Calibri"/>
              </a:rPr>
              <a:t>Assessment </a:t>
            </a:r>
            <a:r>
              <a:rPr sz="1800" dirty="0">
                <a:solidFill>
                  <a:srgbClr val="004236"/>
                </a:solidFill>
                <a:latin typeface="Calibri"/>
                <a:cs typeface="Calibri"/>
              </a:rPr>
              <a:t>is based on multiple </a:t>
            </a:r>
            <a:r>
              <a:rPr sz="1800" spc="-10" dirty="0">
                <a:solidFill>
                  <a:srgbClr val="004236"/>
                </a:solidFill>
                <a:latin typeface="Calibri"/>
                <a:cs typeface="Calibri"/>
              </a:rPr>
              <a:t>choice/quantitative</a:t>
            </a:r>
            <a:r>
              <a:rPr sz="1800" spc="-175" dirty="0">
                <a:solidFill>
                  <a:srgbClr val="004236"/>
                </a:solidFill>
                <a:latin typeface="Calibri"/>
                <a:cs typeface="Calibri"/>
              </a:rPr>
              <a:t> </a:t>
            </a:r>
            <a:r>
              <a:rPr sz="1800" spc="-10" dirty="0">
                <a:solidFill>
                  <a:srgbClr val="004236"/>
                </a:solidFill>
                <a:latin typeface="Calibri"/>
                <a:cs typeface="Calibri"/>
              </a:rPr>
              <a:t>tests</a:t>
            </a:r>
            <a:endParaRPr sz="1800" dirty="0">
              <a:solidFill>
                <a:srgbClr val="004236"/>
              </a:solidFill>
              <a:latin typeface="Calibri"/>
              <a:cs typeface="Calibri"/>
            </a:endParaRPr>
          </a:p>
        </p:txBody>
      </p:sp>
      <p:sp>
        <p:nvSpPr>
          <p:cNvPr id="3" name="object 3"/>
          <p:cNvSpPr txBox="1">
            <a:spLocks noGrp="1"/>
          </p:cNvSpPr>
          <p:nvPr>
            <p:ph type="body" idx="1"/>
          </p:nvPr>
        </p:nvSpPr>
        <p:spPr>
          <a:xfrm>
            <a:off x="481964" y="1930908"/>
            <a:ext cx="8128636" cy="3524042"/>
          </a:xfrm>
          <a:prstGeom prst="rect">
            <a:avLst/>
          </a:prstGeom>
        </p:spPr>
        <p:txBody>
          <a:bodyPr vert="horz" wrap="square" lIns="0" tIns="0" rIns="0" bIns="0" rtlCol="0">
            <a:spAutoFit/>
          </a:bodyPr>
          <a:lstStyle/>
          <a:p>
            <a:pPr marL="53975" marR="3481704" algn="ctr">
              <a:lnSpc>
                <a:spcPct val="100000"/>
              </a:lnSpc>
            </a:pPr>
            <a:r>
              <a:rPr spc="-5" dirty="0"/>
              <a:t>No </a:t>
            </a:r>
            <a:r>
              <a:rPr spc="-10" dirty="0"/>
              <a:t>suffix </a:t>
            </a:r>
            <a:r>
              <a:rPr dirty="0"/>
              <a:t>= </a:t>
            </a:r>
            <a:r>
              <a:rPr b="1" spc="-5" dirty="0">
                <a:latin typeface="Calibri"/>
                <a:cs typeface="Calibri"/>
              </a:rPr>
              <a:t>full </a:t>
            </a:r>
            <a:r>
              <a:rPr b="1" spc="-10" dirty="0">
                <a:latin typeface="Calibri"/>
                <a:cs typeface="Calibri"/>
              </a:rPr>
              <a:t>year </a:t>
            </a:r>
            <a:r>
              <a:rPr spc="-10" dirty="0"/>
              <a:t>non-essay</a:t>
            </a:r>
            <a:r>
              <a:rPr spc="-15" dirty="0"/>
              <a:t> course</a:t>
            </a:r>
          </a:p>
          <a:p>
            <a:pPr marL="523240" marR="5080" algn="just">
              <a:spcBef>
                <a:spcPts val="1015"/>
              </a:spcBef>
            </a:pPr>
            <a:r>
              <a:rPr sz="1600" spc="-10" dirty="0"/>
              <a:t>Examples: </a:t>
            </a:r>
            <a:r>
              <a:rPr sz="1600" spc="-5" dirty="0"/>
              <a:t>Statistics </a:t>
            </a:r>
            <a:r>
              <a:rPr sz="1600" spc="-10" dirty="0"/>
              <a:t>2035, </a:t>
            </a:r>
            <a:r>
              <a:rPr sz="1600" spc="-5" dirty="0"/>
              <a:t>Religious Studies </a:t>
            </a:r>
            <a:r>
              <a:rPr sz="1600" spc="-10" dirty="0"/>
              <a:t>2132, </a:t>
            </a:r>
            <a:r>
              <a:rPr sz="1600" spc="-5" dirty="0"/>
              <a:t>Business </a:t>
            </a:r>
            <a:r>
              <a:rPr sz="1600" spc="-10" dirty="0"/>
              <a:t>2257. </a:t>
            </a:r>
            <a:r>
              <a:rPr lang="en-CA" sz="1600" spc="-5" dirty="0">
                <a:latin typeface="Trebuchet MS"/>
                <a:cs typeface="Trebuchet MS"/>
              </a:rPr>
              <a:t>Please note that you can only choose these courses if you  are coming to </a:t>
            </a:r>
            <a:r>
              <a:rPr lang="en-CA" sz="1600" spc="-30" dirty="0">
                <a:latin typeface="Trebuchet MS"/>
                <a:cs typeface="Trebuchet MS"/>
              </a:rPr>
              <a:t>King’s  for a full academic year (Fall term </a:t>
            </a:r>
            <a:r>
              <a:rPr lang="en-CA" sz="1600" i="1" spc="-30" dirty="0">
                <a:latin typeface="Trebuchet MS"/>
                <a:cs typeface="Trebuchet MS"/>
              </a:rPr>
              <a:t>and </a:t>
            </a:r>
            <a:r>
              <a:rPr lang="en-CA" sz="1600" spc="-30" dirty="0">
                <a:latin typeface="Trebuchet MS"/>
                <a:cs typeface="Trebuchet MS"/>
              </a:rPr>
              <a:t>Winter term).</a:t>
            </a:r>
            <a:endParaRPr lang="en-CA" sz="1600" dirty="0">
              <a:latin typeface="Trebuchet MS"/>
              <a:cs typeface="Trebuchet MS"/>
            </a:endParaRPr>
          </a:p>
          <a:p>
            <a:pPr marL="523240" marR="5080">
              <a:lnSpc>
                <a:spcPct val="100000"/>
              </a:lnSpc>
              <a:spcBef>
                <a:spcPts val="1015"/>
              </a:spcBef>
            </a:pPr>
            <a:r>
              <a:rPr dirty="0" smtClean="0"/>
              <a:t>A </a:t>
            </a:r>
            <a:r>
              <a:rPr dirty="0"/>
              <a:t>= </a:t>
            </a:r>
            <a:r>
              <a:rPr b="1" spc="-15" dirty="0">
                <a:latin typeface="Calibri"/>
                <a:cs typeface="Calibri"/>
              </a:rPr>
              <a:t>first </a:t>
            </a:r>
            <a:r>
              <a:rPr b="1" spc="-10" dirty="0">
                <a:latin typeface="Calibri"/>
                <a:cs typeface="Calibri"/>
              </a:rPr>
              <a:t>term </a:t>
            </a:r>
            <a:r>
              <a:rPr spc="-10" dirty="0"/>
              <a:t>non-essay </a:t>
            </a:r>
            <a:r>
              <a:rPr spc="-5" dirty="0"/>
              <a:t>half</a:t>
            </a:r>
            <a:r>
              <a:rPr spc="-20" dirty="0"/>
              <a:t> </a:t>
            </a:r>
            <a:r>
              <a:rPr spc="-15" dirty="0"/>
              <a:t>course</a:t>
            </a:r>
          </a:p>
          <a:p>
            <a:pPr marL="523240" marR="412115">
              <a:lnSpc>
                <a:spcPct val="100000"/>
              </a:lnSpc>
              <a:spcBef>
                <a:spcPts val="1010"/>
              </a:spcBef>
            </a:pPr>
            <a:r>
              <a:rPr sz="1600" spc="-10" dirty="0"/>
              <a:t>Examples: Economics </a:t>
            </a:r>
            <a:r>
              <a:rPr sz="1600" spc="-5" dirty="0"/>
              <a:t>2300A, MOS 3310A, History 2190A. </a:t>
            </a:r>
            <a:r>
              <a:rPr lang="en-CA" sz="1600" spc="-5" dirty="0" smtClean="0"/>
              <a:t> </a:t>
            </a:r>
            <a:r>
              <a:rPr lang="en-CA" sz="1600" spc="-55" dirty="0" smtClean="0">
                <a:latin typeface="Trebuchet MS"/>
                <a:cs typeface="Trebuchet MS"/>
              </a:rPr>
              <a:t>C</a:t>
            </a:r>
            <a:r>
              <a:rPr lang="en-CA" sz="1600" spc="-5" dirty="0" smtClean="0">
                <a:latin typeface="Trebuchet MS"/>
                <a:cs typeface="Trebuchet MS"/>
              </a:rPr>
              <a:t>hoose </a:t>
            </a:r>
            <a:r>
              <a:rPr lang="en-CA" sz="1600" spc="-5" dirty="0">
                <a:latin typeface="Trebuchet MS"/>
                <a:cs typeface="Trebuchet MS"/>
              </a:rPr>
              <a:t>these courses  if you are coming to </a:t>
            </a:r>
            <a:r>
              <a:rPr lang="en-CA" sz="1600" spc="-30" dirty="0">
                <a:latin typeface="Trebuchet MS"/>
                <a:cs typeface="Trebuchet MS"/>
              </a:rPr>
              <a:t>King’s for the Fall term – </a:t>
            </a:r>
            <a:r>
              <a:rPr lang="en-CA" sz="1600" spc="-25" dirty="0">
                <a:latin typeface="Trebuchet MS"/>
                <a:cs typeface="Trebuchet MS"/>
              </a:rPr>
              <a:t>September to December</a:t>
            </a:r>
            <a:endParaRPr sz="1600" dirty="0">
              <a:latin typeface="Calibri"/>
              <a:cs typeface="Calibri"/>
            </a:endParaRPr>
          </a:p>
          <a:p>
            <a:pPr marL="134620">
              <a:lnSpc>
                <a:spcPct val="100000"/>
              </a:lnSpc>
              <a:spcBef>
                <a:spcPts val="1380"/>
              </a:spcBef>
            </a:pPr>
            <a:r>
              <a:rPr lang="en-CA" dirty="0"/>
              <a:t> </a:t>
            </a:r>
            <a:r>
              <a:rPr lang="en-CA" dirty="0" smtClean="0"/>
              <a:t>    </a:t>
            </a:r>
            <a:r>
              <a:rPr dirty="0" smtClean="0"/>
              <a:t>B </a:t>
            </a:r>
            <a:r>
              <a:rPr dirty="0"/>
              <a:t>= </a:t>
            </a:r>
            <a:r>
              <a:rPr b="1" spc="-5" dirty="0">
                <a:latin typeface="Calibri"/>
                <a:cs typeface="Calibri"/>
              </a:rPr>
              <a:t>second </a:t>
            </a:r>
            <a:r>
              <a:rPr b="1" spc="-10" dirty="0">
                <a:latin typeface="Calibri"/>
                <a:cs typeface="Calibri"/>
              </a:rPr>
              <a:t>term </a:t>
            </a:r>
            <a:r>
              <a:rPr spc="-10" dirty="0"/>
              <a:t>non-essay </a:t>
            </a:r>
            <a:r>
              <a:rPr spc="-5" dirty="0"/>
              <a:t>half</a:t>
            </a:r>
            <a:r>
              <a:rPr spc="-45" dirty="0"/>
              <a:t> </a:t>
            </a:r>
            <a:r>
              <a:rPr spc="-15" dirty="0"/>
              <a:t>course</a:t>
            </a:r>
          </a:p>
          <a:p>
            <a:pPr marL="467359" marR="422275">
              <a:lnSpc>
                <a:spcPct val="100000"/>
              </a:lnSpc>
              <a:spcBef>
                <a:spcPts val="1015"/>
              </a:spcBef>
            </a:pPr>
            <a:r>
              <a:rPr sz="1600" spc="-10" dirty="0"/>
              <a:t>Examples: </a:t>
            </a:r>
            <a:r>
              <a:rPr sz="1600" spc="-15" dirty="0"/>
              <a:t>Psychology 2135B, </a:t>
            </a:r>
            <a:r>
              <a:rPr sz="1600" spc="-5" dirty="0"/>
              <a:t>Sociology </a:t>
            </a:r>
            <a:r>
              <a:rPr sz="1600" spc="-10" dirty="0"/>
              <a:t>2267B. </a:t>
            </a:r>
            <a:r>
              <a:rPr lang="en-CA" sz="1600" spc="-10" dirty="0" smtClean="0"/>
              <a:t> C</a:t>
            </a:r>
            <a:r>
              <a:rPr lang="en-CA" sz="1600" spc="-5" dirty="0" smtClean="0">
                <a:latin typeface="Trebuchet MS"/>
                <a:cs typeface="Trebuchet MS"/>
              </a:rPr>
              <a:t>hoose </a:t>
            </a:r>
            <a:r>
              <a:rPr lang="en-CA" sz="1600" spc="-5" dirty="0">
                <a:latin typeface="Trebuchet MS"/>
                <a:cs typeface="Trebuchet MS"/>
              </a:rPr>
              <a:t>these courses if you are coming  to </a:t>
            </a:r>
            <a:r>
              <a:rPr lang="en-CA" sz="1600" spc="-30" dirty="0">
                <a:latin typeface="Trebuchet MS"/>
                <a:cs typeface="Trebuchet MS"/>
              </a:rPr>
              <a:t>King’s  in the Winter </a:t>
            </a:r>
            <a:r>
              <a:rPr lang="en-CA" sz="1600" spc="-20" dirty="0">
                <a:latin typeface="Trebuchet MS"/>
                <a:cs typeface="Trebuchet MS"/>
              </a:rPr>
              <a:t>Term— January to </a:t>
            </a:r>
            <a:r>
              <a:rPr lang="en-CA" sz="1600" spc="-20" dirty="0" smtClean="0">
                <a:latin typeface="Trebuchet MS"/>
                <a:cs typeface="Trebuchet MS"/>
              </a:rPr>
              <a:t>April.</a:t>
            </a:r>
            <a:endParaRPr sz="1600" dirty="0">
              <a:latin typeface="Calibri"/>
              <a:cs typeface="Calibri"/>
            </a:endParaRPr>
          </a:p>
        </p:txBody>
      </p:sp>
      <p:sp>
        <p:nvSpPr>
          <p:cNvPr id="4" name="object 4"/>
          <p:cNvSpPr/>
          <p:nvPr/>
        </p:nvSpPr>
        <p:spPr>
          <a:xfrm>
            <a:off x="2778125" y="1363663"/>
            <a:ext cx="3052762" cy="47307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8602" y="42989"/>
            <a:ext cx="5086350" cy="935990"/>
          </a:xfrm>
          <a:prstGeom prst="rect">
            <a:avLst/>
          </a:prstGeom>
        </p:spPr>
        <p:txBody>
          <a:bodyPr vert="horz" wrap="square" lIns="0" tIns="0" rIns="0" bIns="0" rtlCol="0">
            <a:spAutoFit/>
          </a:bodyPr>
          <a:lstStyle/>
          <a:p>
            <a:pPr marL="12700" marR="5080" indent="180975">
              <a:lnSpc>
                <a:spcPct val="100000"/>
              </a:lnSpc>
            </a:pPr>
            <a:r>
              <a:rPr sz="3000" spc="-5" dirty="0">
                <a:solidFill>
                  <a:srgbClr val="004236"/>
                </a:solidFill>
              </a:rPr>
              <a:t>Sample course description  from the Academic</a:t>
            </a:r>
            <a:r>
              <a:rPr sz="3000" spc="-190" dirty="0">
                <a:solidFill>
                  <a:srgbClr val="004236"/>
                </a:solidFill>
              </a:rPr>
              <a:t> </a:t>
            </a:r>
            <a:r>
              <a:rPr sz="3000" spc="-5" dirty="0">
                <a:solidFill>
                  <a:srgbClr val="004236"/>
                </a:solidFill>
              </a:rPr>
              <a:t>Calendar</a:t>
            </a:r>
            <a:endParaRPr sz="3000" dirty="0">
              <a:solidFill>
                <a:srgbClr val="004236"/>
              </a:solidFill>
            </a:endParaRPr>
          </a:p>
        </p:txBody>
      </p:sp>
      <p:sp>
        <p:nvSpPr>
          <p:cNvPr id="3" name="object 3"/>
          <p:cNvSpPr/>
          <p:nvPr/>
        </p:nvSpPr>
        <p:spPr>
          <a:xfrm>
            <a:off x="5284787" y="1047750"/>
            <a:ext cx="3859529" cy="708025"/>
          </a:xfrm>
          <a:custGeom>
            <a:avLst/>
            <a:gdLst/>
            <a:ahLst/>
            <a:cxnLst/>
            <a:rect l="l" t="t" r="r" b="b"/>
            <a:pathLst>
              <a:path w="3859529" h="708025">
                <a:moveTo>
                  <a:pt x="0" y="708025"/>
                </a:moveTo>
                <a:lnTo>
                  <a:pt x="3859212" y="708025"/>
                </a:lnTo>
                <a:lnTo>
                  <a:pt x="3859212" y="0"/>
                </a:lnTo>
                <a:lnTo>
                  <a:pt x="0" y="0"/>
                </a:lnTo>
                <a:lnTo>
                  <a:pt x="0" y="708025"/>
                </a:lnTo>
                <a:close/>
              </a:path>
            </a:pathLst>
          </a:custGeom>
          <a:solidFill>
            <a:srgbClr val="FFFF66"/>
          </a:solidFill>
        </p:spPr>
        <p:txBody>
          <a:bodyPr wrap="square" lIns="0" tIns="0" rIns="0" bIns="0" rtlCol="0"/>
          <a:lstStyle/>
          <a:p>
            <a:endParaRPr/>
          </a:p>
        </p:txBody>
      </p:sp>
      <p:sp>
        <p:nvSpPr>
          <p:cNvPr id="4" name="object 4"/>
          <p:cNvSpPr/>
          <p:nvPr/>
        </p:nvSpPr>
        <p:spPr>
          <a:xfrm>
            <a:off x="5284787" y="1047750"/>
            <a:ext cx="3859529" cy="708025"/>
          </a:xfrm>
          <a:custGeom>
            <a:avLst/>
            <a:gdLst/>
            <a:ahLst/>
            <a:cxnLst/>
            <a:rect l="l" t="t" r="r" b="b"/>
            <a:pathLst>
              <a:path w="3859529" h="708025">
                <a:moveTo>
                  <a:pt x="0" y="0"/>
                </a:moveTo>
                <a:lnTo>
                  <a:pt x="3859212" y="0"/>
                </a:lnTo>
                <a:lnTo>
                  <a:pt x="3859212" y="708025"/>
                </a:lnTo>
                <a:lnTo>
                  <a:pt x="0" y="708025"/>
                </a:lnTo>
                <a:lnTo>
                  <a:pt x="0" y="0"/>
                </a:lnTo>
                <a:close/>
              </a:path>
            </a:pathLst>
          </a:custGeom>
          <a:ln w="28575">
            <a:solidFill>
              <a:srgbClr val="00483A"/>
            </a:solidFill>
          </a:ln>
        </p:spPr>
        <p:txBody>
          <a:bodyPr wrap="square" lIns="0" tIns="0" rIns="0" bIns="0" rtlCol="0"/>
          <a:lstStyle/>
          <a:p>
            <a:endParaRPr/>
          </a:p>
        </p:txBody>
      </p:sp>
      <p:sp>
        <p:nvSpPr>
          <p:cNvPr id="5" name="object 5"/>
          <p:cNvSpPr txBox="1"/>
          <p:nvPr/>
        </p:nvSpPr>
        <p:spPr>
          <a:xfrm>
            <a:off x="5363527" y="1086358"/>
            <a:ext cx="3621404" cy="628650"/>
          </a:xfrm>
          <a:prstGeom prst="rect">
            <a:avLst/>
          </a:prstGeom>
        </p:spPr>
        <p:txBody>
          <a:bodyPr vert="horz" wrap="square" lIns="0" tIns="0" rIns="0" bIns="0" rtlCol="0">
            <a:spAutoFit/>
          </a:bodyPr>
          <a:lstStyle/>
          <a:p>
            <a:pPr marL="354965" marR="5080" indent="-342900">
              <a:lnSpc>
                <a:spcPct val="100000"/>
              </a:lnSpc>
            </a:pPr>
            <a:r>
              <a:rPr sz="2000" dirty="0">
                <a:solidFill>
                  <a:srgbClr val="00483A"/>
                </a:solidFill>
                <a:latin typeface="Trebuchet MS"/>
                <a:cs typeface="Trebuchet MS"/>
              </a:rPr>
              <a:t>Course </a:t>
            </a:r>
            <a:r>
              <a:rPr sz="2000" spc="-5" dirty="0">
                <a:solidFill>
                  <a:srgbClr val="00483A"/>
                </a:solidFill>
                <a:latin typeface="Trebuchet MS"/>
                <a:cs typeface="Trebuchet MS"/>
              </a:rPr>
              <a:t>number and title: this</a:t>
            </a:r>
            <a:r>
              <a:rPr sz="2000" spc="-130" dirty="0">
                <a:solidFill>
                  <a:srgbClr val="00483A"/>
                </a:solidFill>
                <a:latin typeface="Trebuchet MS"/>
                <a:cs typeface="Trebuchet MS"/>
              </a:rPr>
              <a:t> </a:t>
            </a:r>
            <a:r>
              <a:rPr sz="2000" dirty="0">
                <a:solidFill>
                  <a:srgbClr val="00483A"/>
                </a:solidFill>
                <a:latin typeface="Trebuchet MS"/>
                <a:cs typeface="Trebuchet MS"/>
              </a:rPr>
              <a:t>is  a </a:t>
            </a:r>
            <a:r>
              <a:rPr sz="2000" spc="-5" dirty="0">
                <a:solidFill>
                  <a:srgbClr val="00483A"/>
                </a:solidFill>
                <a:latin typeface="Trebuchet MS"/>
                <a:cs typeface="Trebuchet MS"/>
              </a:rPr>
              <a:t>full year </a:t>
            </a:r>
            <a:r>
              <a:rPr sz="2000" dirty="0">
                <a:solidFill>
                  <a:srgbClr val="00483A"/>
                </a:solidFill>
                <a:latin typeface="Trebuchet MS"/>
                <a:cs typeface="Trebuchet MS"/>
              </a:rPr>
              <a:t>essay</a:t>
            </a:r>
            <a:r>
              <a:rPr sz="2000" spc="-120" dirty="0">
                <a:solidFill>
                  <a:srgbClr val="00483A"/>
                </a:solidFill>
                <a:latin typeface="Trebuchet MS"/>
                <a:cs typeface="Trebuchet MS"/>
              </a:rPr>
              <a:t> </a:t>
            </a:r>
            <a:r>
              <a:rPr sz="2000" dirty="0">
                <a:solidFill>
                  <a:srgbClr val="00483A"/>
                </a:solidFill>
                <a:latin typeface="Trebuchet MS"/>
                <a:cs typeface="Trebuchet MS"/>
              </a:rPr>
              <a:t>course.</a:t>
            </a:r>
            <a:endParaRPr sz="2000">
              <a:latin typeface="Trebuchet MS"/>
              <a:cs typeface="Trebuchet MS"/>
            </a:endParaRPr>
          </a:p>
        </p:txBody>
      </p:sp>
      <p:sp>
        <p:nvSpPr>
          <p:cNvPr id="6" name="object 6"/>
          <p:cNvSpPr txBox="1"/>
          <p:nvPr/>
        </p:nvSpPr>
        <p:spPr>
          <a:xfrm>
            <a:off x="477202" y="1084326"/>
            <a:ext cx="3287395" cy="385445"/>
          </a:xfrm>
          <a:prstGeom prst="rect">
            <a:avLst/>
          </a:prstGeom>
        </p:spPr>
        <p:txBody>
          <a:bodyPr vert="horz" wrap="square" lIns="0" tIns="0" rIns="0" bIns="0" rtlCol="0">
            <a:spAutoFit/>
          </a:bodyPr>
          <a:lstStyle/>
          <a:p>
            <a:pPr marL="12700">
              <a:lnSpc>
                <a:spcPct val="100000"/>
              </a:lnSpc>
            </a:pPr>
            <a:r>
              <a:rPr sz="2400" b="1" spc="-15" dirty="0">
                <a:latin typeface="Trebuchet MS"/>
                <a:cs typeface="Trebuchet MS"/>
              </a:rPr>
              <a:t>Political </a:t>
            </a:r>
            <a:r>
              <a:rPr sz="2400" b="1" spc="-5" dirty="0">
                <a:latin typeface="Trebuchet MS"/>
                <a:cs typeface="Trebuchet MS"/>
              </a:rPr>
              <a:t>Science</a:t>
            </a:r>
            <a:r>
              <a:rPr sz="2400" b="1" spc="-254" dirty="0">
                <a:latin typeface="Trebuchet MS"/>
                <a:cs typeface="Trebuchet MS"/>
              </a:rPr>
              <a:t> </a:t>
            </a:r>
            <a:r>
              <a:rPr sz="2400" b="1" spc="-5" dirty="0">
                <a:latin typeface="Trebuchet MS"/>
                <a:cs typeface="Trebuchet MS"/>
              </a:rPr>
              <a:t>2231</a:t>
            </a:r>
            <a:r>
              <a:rPr sz="2400" spc="-5" dirty="0">
                <a:latin typeface="Trebuchet MS"/>
                <a:cs typeface="Trebuchet MS"/>
              </a:rPr>
              <a:t>E</a:t>
            </a:r>
            <a:endParaRPr sz="2400">
              <a:latin typeface="Trebuchet MS"/>
              <a:cs typeface="Trebuchet MS"/>
            </a:endParaRPr>
          </a:p>
        </p:txBody>
      </p:sp>
      <p:sp>
        <p:nvSpPr>
          <p:cNvPr id="7" name="object 7"/>
          <p:cNvSpPr/>
          <p:nvPr/>
        </p:nvSpPr>
        <p:spPr>
          <a:xfrm>
            <a:off x="3965575" y="1279525"/>
            <a:ext cx="1319530" cy="0"/>
          </a:xfrm>
          <a:custGeom>
            <a:avLst/>
            <a:gdLst/>
            <a:ahLst/>
            <a:cxnLst/>
            <a:rect l="l" t="t" r="r" b="b"/>
            <a:pathLst>
              <a:path w="1319529">
                <a:moveTo>
                  <a:pt x="0" y="0"/>
                </a:moveTo>
                <a:lnTo>
                  <a:pt x="1319212" y="0"/>
                </a:lnTo>
              </a:path>
            </a:pathLst>
          </a:custGeom>
          <a:ln w="28575">
            <a:solidFill>
              <a:srgbClr val="00483A"/>
            </a:solidFill>
          </a:ln>
        </p:spPr>
        <p:txBody>
          <a:bodyPr wrap="square" lIns="0" tIns="0" rIns="0" bIns="0" rtlCol="0"/>
          <a:lstStyle/>
          <a:p>
            <a:endParaRPr/>
          </a:p>
        </p:txBody>
      </p:sp>
      <p:sp>
        <p:nvSpPr>
          <p:cNvPr id="8" name="object 8"/>
          <p:cNvSpPr/>
          <p:nvPr/>
        </p:nvSpPr>
        <p:spPr>
          <a:xfrm>
            <a:off x="3836991" y="1208081"/>
            <a:ext cx="142875" cy="142875"/>
          </a:xfrm>
          <a:custGeom>
            <a:avLst/>
            <a:gdLst/>
            <a:ahLst/>
            <a:cxnLst/>
            <a:rect l="l" t="t" r="r" b="b"/>
            <a:pathLst>
              <a:path w="142875" h="142875">
                <a:moveTo>
                  <a:pt x="142875" y="0"/>
                </a:moveTo>
                <a:lnTo>
                  <a:pt x="0" y="71450"/>
                </a:lnTo>
                <a:lnTo>
                  <a:pt x="142875" y="142875"/>
                </a:lnTo>
                <a:lnTo>
                  <a:pt x="142875" y="0"/>
                </a:lnTo>
                <a:close/>
              </a:path>
            </a:pathLst>
          </a:custGeom>
          <a:solidFill>
            <a:srgbClr val="00483A"/>
          </a:solidFill>
        </p:spPr>
        <p:txBody>
          <a:bodyPr wrap="square" lIns="0" tIns="0" rIns="0" bIns="0" rtlCol="0"/>
          <a:lstStyle/>
          <a:p>
            <a:endParaRPr/>
          </a:p>
        </p:txBody>
      </p:sp>
      <p:sp>
        <p:nvSpPr>
          <p:cNvPr id="9" name="object 9"/>
          <p:cNvSpPr txBox="1"/>
          <p:nvPr/>
        </p:nvSpPr>
        <p:spPr>
          <a:xfrm>
            <a:off x="535940" y="1786254"/>
            <a:ext cx="4200525" cy="3041650"/>
          </a:xfrm>
          <a:prstGeom prst="rect">
            <a:avLst/>
          </a:prstGeom>
        </p:spPr>
        <p:txBody>
          <a:bodyPr vert="horz" wrap="square" lIns="0" tIns="0" rIns="0" bIns="0" rtlCol="0">
            <a:spAutoFit/>
          </a:bodyPr>
          <a:lstStyle/>
          <a:p>
            <a:pPr marL="12700" marR="5080">
              <a:lnSpc>
                <a:spcPct val="100000"/>
              </a:lnSpc>
            </a:pPr>
            <a:r>
              <a:rPr sz="1800" spc="-5" dirty="0">
                <a:latin typeface="Calibri"/>
                <a:cs typeface="Calibri"/>
              </a:rPr>
              <a:t>This </a:t>
            </a:r>
            <a:r>
              <a:rPr sz="1800" spc="-15" dirty="0">
                <a:latin typeface="Calibri"/>
                <a:cs typeface="Calibri"/>
              </a:rPr>
              <a:t>course </a:t>
            </a:r>
            <a:r>
              <a:rPr sz="1800" spc="-5" dirty="0">
                <a:latin typeface="Calibri"/>
                <a:cs typeface="Calibri"/>
              </a:rPr>
              <a:t>surveys </a:t>
            </a:r>
            <a:r>
              <a:rPr sz="1800" spc="-10" dirty="0">
                <a:latin typeface="Calibri"/>
                <a:cs typeface="Calibri"/>
              </a:rPr>
              <a:t>contemporary world  politics </a:t>
            </a:r>
            <a:r>
              <a:rPr sz="1800" dirty="0">
                <a:latin typeface="Calibri"/>
                <a:cs typeface="Calibri"/>
              </a:rPr>
              <a:t>and </a:t>
            </a:r>
            <a:r>
              <a:rPr sz="1800" spc="-10" dirty="0">
                <a:latin typeface="Calibri"/>
                <a:cs typeface="Calibri"/>
              </a:rPr>
              <a:t>examines contending </a:t>
            </a:r>
            <a:r>
              <a:rPr sz="1800" spc="-5" dirty="0">
                <a:latin typeface="Calibri"/>
                <a:cs typeface="Calibri"/>
              </a:rPr>
              <a:t>theories  </a:t>
            </a:r>
            <a:r>
              <a:rPr sz="1800" dirty="0">
                <a:latin typeface="Calibri"/>
                <a:cs typeface="Calibri"/>
              </a:rPr>
              <a:t>used </a:t>
            </a:r>
            <a:r>
              <a:rPr sz="1800" spc="-5" dirty="0">
                <a:latin typeface="Calibri"/>
                <a:cs typeface="Calibri"/>
              </a:rPr>
              <a:t>by </a:t>
            </a:r>
            <a:r>
              <a:rPr sz="1800" spc="-10" dirty="0">
                <a:latin typeface="Calibri"/>
                <a:cs typeface="Calibri"/>
              </a:rPr>
              <a:t>scholars </a:t>
            </a:r>
            <a:r>
              <a:rPr sz="1800" dirty="0">
                <a:latin typeface="Calibri"/>
                <a:cs typeface="Calibri"/>
              </a:rPr>
              <a:t>and </a:t>
            </a:r>
            <a:r>
              <a:rPr sz="1800" spc="-15" dirty="0">
                <a:latin typeface="Calibri"/>
                <a:cs typeface="Calibri"/>
              </a:rPr>
              <a:t>policymakers </a:t>
            </a:r>
            <a:r>
              <a:rPr sz="1800" spc="-10" dirty="0">
                <a:latin typeface="Calibri"/>
                <a:cs typeface="Calibri"/>
              </a:rPr>
              <a:t>to </a:t>
            </a:r>
            <a:r>
              <a:rPr sz="1800" spc="-20" dirty="0">
                <a:latin typeface="Calibri"/>
                <a:cs typeface="Calibri"/>
              </a:rPr>
              <a:t>make  </a:t>
            </a:r>
            <a:r>
              <a:rPr sz="1800" dirty="0">
                <a:latin typeface="Calibri"/>
                <a:cs typeface="Calibri"/>
              </a:rPr>
              <a:t>sense </a:t>
            </a:r>
            <a:r>
              <a:rPr sz="1800" spc="-5" dirty="0">
                <a:latin typeface="Calibri"/>
                <a:cs typeface="Calibri"/>
              </a:rPr>
              <a:t>of </a:t>
            </a:r>
            <a:r>
              <a:rPr sz="1800" spc="-10" dirty="0">
                <a:latin typeface="Calibri"/>
                <a:cs typeface="Calibri"/>
              </a:rPr>
              <a:t>international </a:t>
            </a:r>
            <a:r>
              <a:rPr sz="1800" spc="-15" dirty="0">
                <a:latin typeface="Calibri"/>
                <a:cs typeface="Calibri"/>
              </a:rPr>
              <a:t>affairs. </a:t>
            </a:r>
            <a:r>
              <a:rPr sz="1800" dirty="0">
                <a:latin typeface="Calibri"/>
                <a:cs typeface="Calibri"/>
              </a:rPr>
              <a:t>It </a:t>
            </a:r>
            <a:r>
              <a:rPr sz="1800" spc="-5" dirty="0">
                <a:latin typeface="Calibri"/>
                <a:cs typeface="Calibri"/>
              </a:rPr>
              <a:t>also </a:t>
            </a:r>
            <a:r>
              <a:rPr sz="1800" spc="-10" dirty="0">
                <a:latin typeface="Calibri"/>
                <a:cs typeface="Calibri"/>
              </a:rPr>
              <a:t>provides  </a:t>
            </a:r>
            <a:r>
              <a:rPr sz="1800" spc="-5" dirty="0">
                <a:latin typeface="Calibri"/>
                <a:cs typeface="Calibri"/>
              </a:rPr>
              <a:t>the conceptual </a:t>
            </a:r>
            <a:r>
              <a:rPr sz="1800" spc="-10" dirty="0" smtClean="0">
                <a:latin typeface="Calibri"/>
                <a:cs typeface="Calibri"/>
              </a:rPr>
              <a:t>to</a:t>
            </a:r>
            <a:r>
              <a:rPr lang="en-US" sz="1800" spc="-10" dirty="0" smtClean="0">
                <a:latin typeface="Calibri"/>
                <a:cs typeface="Calibri"/>
              </a:rPr>
              <a:t>o</a:t>
            </a:r>
            <a:r>
              <a:rPr sz="1800" spc="-10" dirty="0" smtClean="0">
                <a:latin typeface="Calibri"/>
                <a:cs typeface="Calibri"/>
              </a:rPr>
              <a:t>ls </a:t>
            </a:r>
            <a:r>
              <a:rPr sz="1800" dirty="0">
                <a:latin typeface="Calibri"/>
                <a:cs typeface="Calibri"/>
              </a:rPr>
              <a:t>and </a:t>
            </a:r>
            <a:r>
              <a:rPr sz="1800" spc="-5" dirty="0">
                <a:latin typeface="Calibri"/>
                <a:cs typeface="Calibri"/>
              </a:rPr>
              <a:t>theories </a:t>
            </a:r>
            <a:r>
              <a:rPr sz="1800" spc="-10" dirty="0">
                <a:latin typeface="Calibri"/>
                <a:cs typeface="Calibri"/>
              </a:rPr>
              <a:t>to interpret  </a:t>
            </a:r>
            <a:r>
              <a:rPr sz="1800" spc="-5" dirty="0">
                <a:latin typeface="Calibri"/>
                <a:cs typeface="Calibri"/>
              </a:rPr>
              <a:t>the </a:t>
            </a:r>
            <a:r>
              <a:rPr sz="1800" spc="-10" dirty="0">
                <a:latin typeface="Calibri"/>
                <a:cs typeface="Calibri"/>
              </a:rPr>
              <a:t>international </a:t>
            </a:r>
            <a:r>
              <a:rPr sz="1800" spc="-15" dirty="0">
                <a:latin typeface="Calibri"/>
                <a:cs typeface="Calibri"/>
              </a:rPr>
              <a:t>system.</a:t>
            </a:r>
            <a:endParaRPr sz="1800" dirty="0">
              <a:latin typeface="Calibri"/>
              <a:cs typeface="Calibri"/>
            </a:endParaRPr>
          </a:p>
          <a:p>
            <a:pPr marL="12700" marR="431165">
              <a:lnSpc>
                <a:spcPct val="100000"/>
              </a:lnSpc>
            </a:pPr>
            <a:r>
              <a:rPr sz="1800" b="1" spc="-10" dirty="0">
                <a:latin typeface="Calibri"/>
                <a:cs typeface="Calibri"/>
              </a:rPr>
              <a:t>Anti-requisite(s): </a:t>
            </a:r>
            <a:r>
              <a:rPr sz="1800" spc="-10" dirty="0">
                <a:latin typeface="Calibri"/>
                <a:cs typeface="Calibri"/>
              </a:rPr>
              <a:t>International Relations  </a:t>
            </a:r>
            <a:r>
              <a:rPr sz="1800" spc="-5" dirty="0">
                <a:latin typeface="Calibri"/>
                <a:cs typeface="Calibri"/>
              </a:rPr>
              <a:t>2701E, </a:t>
            </a:r>
            <a:r>
              <a:rPr sz="1800" spc="-15" dirty="0">
                <a:latin typeface="Calibri"/>
                <a:cs typeface="Calibri"/>
              </a:rPr>
              <a:t>Political </a:t>
            </a:r>
            <a:r>
              <a:rPr sz="1800" spc="-5" dirty="0">
                <a:latin typeface="Calibri"/>
                <a:cs typeface="Calibri"/>
              </a:rPr>
              <a:t>Science</a:t>
            </a:r>
            <a:r>
              <a:rPr sz="1800" spc="30" dirty="0">
                <a:latin typeface="Calibri"/>
                <a:cs typeface="Calibri"/>
              </a:rPr>
              <a:t> </a:t>
            </a:r>
            <a:r>
              <a:rPr sz="1800" spc="-5" dirty="0">
                <a:latin typeface="Calibri"/>
                <a:cs typeface="Calibri"/>
              </a:rPr>
              <a:t>2131.</a:t>
            </a:r>
            <a:endParaRPr sz="1800" dirty="0">
              <a:latin typeface="Calibri"/>
              <a:cs typeface="Calibri"/>
            </a:endParaRPr>
          </a:p>
          <a:p>
            <a:pPr marL="12700" marR="582930" algn="just">
              <a:lnSpc>
                <a:spcPct val="100000"/>
              </a:lnSpc>
            </a:pPr>
            <a:r>
              <a:rPr sz="1800" b="1" spc="-10" dirty="0">
                <a:latin typeface="Calibri"/>
                <a:cs typeface="Calibri"/>
              </a:rPr>
              <a:t>Prerequisite(s): </a:t>
            </a:r>
            <a:r>
              <a:rPr sz="1800" spc="-10" dirty="0">
                <a:latin typeface="Calibri"/>
                <a:cs typeface="Calibri"/>
              </a:rPr>
              <a:t>Political </a:t>
            </a:r>
            <a:r>
              <a:rPr sz="1800" spc="-5" dirty="0">
                <a:latin typeface="Calibri"/>
                <a:cs typeface="Calibri"/>
              </a:rPr>
              <a:t>Science 1020E  </a:t>
            </a:r>
            <a:r>
              <a:rPr sz="1800" b="1" spc="-10" dirty="0">
                <a:latin typeface="Calibri"/>
                <a:cs typeface="Calibri"/>
              </a:rPr>
              <a:t>Extra Information: </a:t>
            </a:r>
            <a:r>
              <a:rPr sz="1800" dirty="0">
                <a:latin typeface="Calibri"/>
                <a:cs typeface="Calibri"/>
              </a:rPr>
              <a:t>3 </a:t>
            </a:r>
            <a:r>
              <a:rPr sz="1800" spc="-10" dirty="0">
                <a:latin typeface="Calibri"/>
                <a:cs typeface="Calibri"/>
              </a:rPr>
              <a:t>hours, </a:t>
            </a:r>
            <a:r>
              <a:rPr sz="1800" spc="-5" dirty="0">
                <a:latin typeface="Calibri"/>
                <a:cs typeface="Calibri"/>
              </a:rPr>
              <a:t>1.0 </a:t>
            </a:r>
            <a:r>
              <a:rPr sz="1800" spc="-15" dirty="0">
                <a:latin typeface="Calibri"/>
                <a:cs typeface="Calibri"/>
              </a:rPr>
              <a:t>course  </a:t>
            </a:r>
            <a:r>
              <a:rPr sz="1800" spc="-10" dirty="0">
                <a:latin typeface="Calibri"/>
                <a:cs typeface="Calibri"/>
              </a:rPr>
              <a:t>(Brescia, Huron,</a:t>
            </a:r>
            <a:r>
              <a:rPr sz="1800" spc="10" dirty="0">
                <a:latin typeface="Calibri"/>
                <a:cs typeface="Calibri"/>
              </a:rPr>
              <a:t> </a:t>
            </a:r>
            <a:r>
              <a:rPr sz="1800" spc="-5" dirty="0">
                <a:latin typeface="Calibri"/>
                <a:cs typeface="Calibri"/>
              </a:rPr>
              <a:t>King's)</a:t>
            </a:r>
            <a:endParaRPr sz="1800" dirty="0">
              <a:latin typeface="Calibri"/>
              <a:cs typeface="Calibri"/>
            </a:endParaRPr>
          </a:p>
        </p:txBody>
      </p:sp>
      <p:sp>
        <p:nvSpPr>
          <p:cNvPr id="10" name="object 10"/>
          <p:cNvSpPr/>
          <p:nvPr/>
        </p:nvSpPr>
        <p:spPr>
          <a:xfrm>
            <a:off x="4725987" y="1755775"/>
            <a:ext cx="381000" cy="1605280"/>
          </a:xfrm>
          <a:custGeom>
            <a:avLst/>
            <a:gdLst/>
            <a:ahLst/>
            <a:cxnLst/>
            <a:rect l="l" t="t" r="r" b="b"/>
            <a:pathLst>
              <a:path w="381000" h="1605279">
                <a:moveTo>
                  <a:pt x="0" y="0"/>
                </a:moveTo>
                <a:lnTo>
                  <a:pt x="43678" y="5367"/>
                </a:lnTo>
                <a:lnTo>
                  <a:pt x="83775" y="20655"/>
                </a:lnTo>
                <a:lnTo>
                  <a:pt x="119146" y="44644"/>
                </a:lnTo>
                <a:lnTo>
                  <a:pt x="148648" y="76116"/>
                </a:lnTo>
                <a:lnTo>
                  <a:pt x="171136" y="113850"/>
                </a:lnTo>
                <a:lnTo>
                  <a:pt x="185468" y="156626"/>
                </a:lnTo>
                <a:lnTo>
                  <a:pt x="190500" y="203225"/>
                </a:lnTo>
                <a:lnTo>
                  <a:pt x="190500" y="599262"/>
                </a:lnTo>
                <a:lnTo>
                  <a:pt x="195531" y="645857"/>
                </a:lnTo>
                <a:lnTo>
                  <a:pt x="209863" y="688631"/>
                </a:lnTo>
                <a:lnTo>
                  <a:pt x="232351" y="726365"/>
                </a:lnTo>
                <a:lnTo>
                  <a:pt x="261853" y="757838"/>
                </a:lnTo>
                <a:lnTo>
                  <a:pt x="297224" y="781830"/>
                </a:lnTo>
                <a:lnTo>
                  <a:pt x="337321" y="797119"/>
                </a:lnTo>
                <a:lnTo>
                  <a:pt x="381000" y="802487"/>
                </a:lnTo>
                <a:lnTo>
                  <a:pt x="337321" y="807854"/>
                </a:lnTo>
                <a:lnTo>
                  <a:pt x="297224" y="823142"/>
                </a:lnTo>
                <a:lnTo>
                  <a:pt x="261853" y="847131"/>
                </a:lnTo>
                <a:lnTo>
                  <a:pt x="232351" y="878601"/>
                </a:lnTo>
                <a:lnTo>
                  <a:pt x="209863" y="916333"/>
                </a:lnTo>
                <a:lnTo>
                  <a:pt x="195531" y="959105"/>
                </a:lnTo>
                <a:lnTo>
                  <a:pt x="190500" y="1005700"/>
                </a:lnTo>
                <a:lnTo>
                  <a:pt x="190500" y="1401737"/>
                </a:lnTo>
                <a:lnTo>
                  <a:pt x="185468" y="1448336"/>
                </a:lnTo>
                <a:lnTo>
                  <a:pt x="171136" y="1491112"/>
                </a:lnTo>
                <a:lnTo>
                  <a:pt x="148648" y="1528846"/>
                </a:lnTo>
                <a:lnTo>
                  <a:pt x="119146" y="1560317"/>
                </a:lnTo>
                <a:lnTo>
                  <a:pt x="83775" y="1584307"/>
                </a:lnTo>
                <a:lnTo>
                  <a:pt x="43678" y="1599595"/>
                </a:lnTo>
                <a:lnTo>
                  <a:pt x="0" y="1604962"/>
                </a:lnTo>
              </a:path>
            </a:pathLst>
          </a:custGeom>
          <a:ln w="28575">
            <a:solidFill>
              <a:srgbClr val="00483A"/>
            </a:solidFill>
          </a:ln>
        </p:spPr>
        <p:txBody>
          <a:bodyPr wrap="square" lIns="0" tIns="0" rIns="0" bIns="0" rtlCol="0"/>
          <a:lstStyle/>
          <a:p>
            <a:endParaRPr/>
          </a:p>
        </p:txBody>
      </p:sp>
      <p:sp>
        <p:nvSpPr>
          <p:cNvPr id="11" name="object 11"/>
          <p:cNvSpPr txBox="1"/>
          <p:nvPr/>
        </p:nvSpPr>
        <p:spPr>
          <a:xfrm>
            <a:off x="5391150" y="2193925"/>
            <a:ext cx="2514600" cy="730250"/>
          </a:xfrm>
          <a:prstGeom prst="rect">
            <a:avLst/>
          </a:prstGeom>
          <a:solidFill>
            <a:srgbClr val="FFFF66"/>
          </a:solidFill>
          <a:ln w="28575">
            <a:solidFill>
              <a:srgbClr val="00483A"/>
            </a:solidFill>
          </a:ln>
        </p:spPr>
        <p:txBody>
          <a:bodyPr vert="horz" wrap="square" lIns="0" tIns="24130" rIns="0" bIns="0" rtlCol="0">
            <a:spAutoFit/>
          </a:bodyPr>
          <a:lstStyle/>
          <a:p>
            <a:pPr marL="76835" marR="200660">
              <a:lnSpc>
                <a:spcPct val="100000"/>
              </a:lnSpc>
              <a:spcBef>
                <a:spcPts val="190"/>
              </a:spcBef>
            </a:pPr>
            <a:r>
              <a:rPr sz="2000" dirty="0">
                <a:solidFill>
                  <a:srgbClr val="00483A"/>
                </a:solidFill>
                <a:latin typeface="Trebuchet MS"/>
                <a:cs typeface="Trebuchet MS"/>
              </a:rPr>
              <a:t>Brief </a:t>
            </a:r>
            <a:r>
              <a:rPr sz="2000" spc="-5" dirty="0">
                <a:solidFill>
                  <a:srgbClr val="00483A"/>
                </a:solidFill>
                <a:latin typeface="Trebuchet MS"/>
                <a:cs typeface="Trebuchet MS"/>
              </a:rPr>
              <a:t>description </a:t>
            </a:r>
            <a:r>
              <a:rPr sz="2000" dirty="0">
                <a:solidFill>
                  <a:srgbClr val="00483A"/>
                </a:solidFill>
                <a:latin typeface="Trebuchet MS"/>
                <a:cs typeface="Trebuchet MS"/>
              </a:rPr>
              <a:t>of  course</a:t>
            </a:r>
            <a:r>
              <a:rPr sz="2000" spc="-114" dirty="0">
                <a:solidFill>
                  <a:srgbClr val="00483A"/>
                </a:solidFill>
                <a:latin typeface="Trebuchet MS"/>
                <a:cs typeface="Trebuchet MS"/>
              </a:rPr>
              <a:t> </a:t>
            </a:r>
            <a:r>
              <a:rPr sz="2000" spc="-5" dirty="0">
                <a:solidFill>
                  <a:srgbClr val="00483A"/>
                </a:solidFill>
                <a:latin typeface="Trebuchet MS"/>
                <a:cs typeface="Trebuchet MS"/>
              </a:rPr>
              <a:t>content.</a:t>
            </a:r>
            <a:endParaRPr sz="2000">
              <a:latin typeface="Trebuchet MS"/>
              <a:cs typeface="Trebuchet MS"/>
            </a:endParaRPr>
          </a:p>
        </p:txBody>
      </p:sp>
      <p:sp>
        <p:nvSpPr>
          <p:cNvPr id="12" name="object 12"/>
          <p:cNvSpPr/>
          <p:nvPr/>
        </p:nvSpPr>
        <p:spPr>
          <a:xfrm>
            <a:off x="5106987" y="3217862"/>
            <a:ext cx="3954779" cy="1016000"/>
          </a:xfrm>
          <a:custGeom>
            <a:avLst/>
            <a:gdLst/>
            <a:ahLst/>
            <a:cxnLst/>
            <a:rect l="l" t="t" r="r" b="b"/>
            <a:pathLst>
              <a:path w="3954779" h="1016000">
                <a:moveTo>
                  <a:pt x="0" y="0"/>
                </a:moveTo>
                <a:lnTo>
                  <a:pt x="3954462" y="0"/>
                </a:lnTo>
                <a:lnTo>
                  <a:pt x="3954462" y="1016000"/>
                </a:lnTo>
                <a:lnTo>
                  <a:pt x="0" y="1016000"/>
                </a:lnTo>
                <a:lnTo>
                  <a:pt x="0" y="0"/>
                </a:lnTo>
                <a:close/>
              </a:path>
            </a:pathLst>
          </a:custGeom>
          <a:solidFill>
            <a:srgbClr val="FFFF66"/>
          </a:solidFill>
        </p:spPr>
        <p:txBody>
          <a:bodyPr wrap="square" lIns="0" tIns="0" rIns="0" bIns="0" rtlCol="0"/>
          <a:lstStyle/>
          <a:p>
            <a:endParaRPr/>
          </a:p>
        </p:txBody>
      </p:sp>
      <p:sp>
        <p:nvSpPr>
          <p:cNvPr id="13" name="object 13"/>
          <p:cNvSpPr/>
          <p:nvPr/>
        </p:nvSpPr>
        <p:spPr>
          <a:xfrm>
            <a:off x="5106987" y="3217862"/>
            <a:ext cx="3954779" cy="1016000"/>
          </a:xfrm>
          <a:custGeom>
            <a:avLst/>
            <a:gdLst/>
            <a:ahLst/>
            <a:cxnLst/>
            <a:rect l="l" t="t" r="r" b="b"/>
            <a:pathLst>
              <a:path w="3954779" h="1016000">
                <a:moveTo>
                  <a:pt x="0" y="0"/>
                </a:moveTo>
                <a:lnTo>
                  <a:pt x="3954462" y="0"/>
                </a:lnTo>
                <a:lnTo>
                  <a:pt x="3954462" y="1016000"/>
                </a:lnTo>
                <a:lnTo>
                  <a:pt x="0" y="1016000"/>
                </a:lnTo>
                <a:lnTo>
                  <a:pt x="0" y="0"/>
                </a:lnTo>
                <a:close/>
              </a:path>
            </a:pathLst>
          </a:custGeom>
          <a:ln w="28575">
            <a:solidFill>
              <a:srgbClr val="00483A"/>
            </a:solidFill>
          </a:ln>
        </p:spPr>
        <p:txBody>
          <a:bodyPr wrap="square" lIns="0" tIns="0" rIns="0" bIns="0" rtlCol="0"/>
          <a:lstStyle/>
          <a:p>
            <a:endParaRPr/>
          </a:p>
        </p:txBody>
      </p:sp>
      <p:sp>
        <p:nvSpPr>
          <p:cNvPr id="14" name="object 14"/>
          <p:cNvSpPr/>
          <p:nvPr/>
        </p:nvSpPr>
        <p:spPr>
          <a:xfrm>
            <a:off x="4689475" y="4119935"/>
            <a:ext cx="417830" cy="1270"/>
          </a:xfrm>
          <a:custGeom>
            <a:avLst/>
            <a:gdLst/>
            <a:ahLst/>
            <a:cxnLst/>
            <a:rect l="l" t="t" r="r" b="b"/>
            <a:pathLst>
              <a:path w="417829" h="1270">
                <a:moveTo>
                  <a:pt x="0" y="0"/>
                </a:moveTo>
                <a:lnTo>
                  <a:pt x="417512" y="1219"/>
                </a:lnTo>
              </a:path>
            </a:pathLst>
          </a:custGeom>
          <a:ln w="28575">
            <a:solidFill>
              <a:srgbClr val="00483A"/>
            </a:solidFill>
          </a:ln>
        </p:spPr>
        <p:txBody>
          <a:bodyPr wrap="square" lIns="0" tIns="0" rIns="0" bIns="0" rtlCol="0"/>
          <a:lstStyle/>
          <a:p>
            <a:endParaRPr/>
          </a:p>
        </p:txBody>
      </p:sp>
      <p:sp>
        <p:nvSpPr>
          <p:cNvPr id="15" name="object 15"/>
          <p:cNvSpPr/>
          <p:nvPr/>
        </p:nvSpPr>
        <p:spPr>
          <a:xfrm>
            <a:off x="4560886" y="4048533"/>
            <a:ext cx="143510" cy="142875"/>
          </a:xfrm>
          <a:custGeom>
            <a:avLst/>
            <a:gdLst/>
            <a:ahLst/>
            <a:cxnLst/>
            <a:rect l="l" t="t" r="r" b="b"/>
            <a:pathLst>
              <a:path w="143510" h="142875">
                <a:moveTo>
                  <a:pt x="143078" y="0"/>
                </a:moveTo>
                <a:lnTo>
                  <a:pt x="0" y="71031"/>
                </a:lnTo>
                <a:lnTo>
                  <a:pt x="142671" y="142875"/>
                </a:lnTo>
                <a:lnTo>
                  <a:pt x="143078" y="0"/>
                </a:lnTo>
                <a:close/>
              </a:path>
            </a:pathLst>
          </a:custGeom>
          <a:solidFill>
            <a:srgbClr val="00483A"/>
          </a:solidFill>
        </p:spPr>
        <p:txBody>
          <a:bodyPr wrap="square" lIns="0" tIns="0" rIns="0" bIns="0" rtlCol="0"/>
          <a:lstStyle/>
          <a:p>
            <a:endParaRPr/>
          </a:p>
        </p:txBody>
      </p:sp>
      <p:sp>
        <p:nvSpPr>
          <p:cNvPr id="16" name="object 16"/>
          <p:cNvSpPr/>
          <p:nvPr/>
        </p:nvSpPr>
        <p:spPr>
          <a:xfrm>
            <a:off x="4725987" y="4557712"/>
            <a:ext cx="2209800" cy="708025"/>
          </a:xfrm>
          <a:custGeom>
            <a:avLst/>
            <a:gdLst/>
            <a:ahLst/>
            <a:cxnLst/>
            <a:rect l="l" t="t" r="r" b="b"/>
            <a:pathLst>
              <a:path w="2209800" h="708025">
                <a:moveTo>
                  <a:pt x="0" y="0"/>
                </a:moveTo>
                <a:lnTo>
                  <a:pt x="2209800" y="0"/>
                </a:lnTo>
                <a:lnTo>
                  <a:pt x="2209800" y="708025"/>
                </a:lnTo>
                <a:lnTo>
                  <a:pt x="0" y="708025"/>
                </a:lnTo>
                <a:lnTo>
                  <a:pt x="0" y="0"/>
                </a:lnTo>
                <a:close/>
              </a:path>
            </a:pathLst>
          </a:custGeom>
          <a:solidFill>
            <a:srgbClr val="FFFF66"/>
          </a:solidFill>
        </p:spPr>
        <p:txBody>
          <a:bodyPr wrap="square" lIns="0" tIns="0" rIns="0" bIns="0" rtlCol="0"/>
          <a:lstStyle/>
          <a:p>
            <a:endParaRPr/>
          </a:p>
        </p:txBody>
      </p:sp>
      <p:sp>
        <p:nvSpPr>
          <p:cNvPr id="17" name="object 17"/>
          <p:cNvSpPr/>
          <p:nvPr/>
        </p:nvSpPr>
        <p:spPr>
          <a:xfrm>
            <a:off x="4725987" y="4557712"/>
            <a:ext cx="2209800" cy="708025"/>
          </a:xfrm>
          <a:custGeom>
            <a:avLst/>
            <a:gdLst/>
            <a:ahLst/>
            <a:cxnLst/>
            <a:rect l="l" t="t" r="r" b="b"/>
            <a:pathLst>
              <a:path w="2209800" h="708025">
                <a:moveTo>
                  <a:pt x="0" y="0"/>
                </a:moveTo>
                <a:lnTo>
                  <a:pt x="2209800" y="0"/>
                </a:lnTo>
                <a:lnTo>
                  <a:pt x="2209800" y="708025"/>
                </a:lnTo>
                <a:lnTo>
                  <a:pt x="0" y="708025"/>
                </a:lnTo>
                <a:lnTo>
                  <a:pt x="0" y="0"/>
                </a:lnTo>
                <a:close/>
              </a:path>
            </a:pathLst>
          </a:custGeom>
          <a:ln w="28575">
            <a:solidFill>
              <a:srgbClr val="3D6B58"/>
            </a:solidFill>
          </a:ln>
        </p:spPr>
        <p:txBody>
          <a:bodyPr wrap="square" lIns="0" tIns="0" rIns="0" bIns="0" rtlCol="0"/>
          <a:lstStyle/>
          <a:p>
            <a:endParaRPr/>
          </a:p>
        </p:txBody>
      </p:sp>
      <p:sp>
        <p:nvSpPr>
          <p:cNvPr id="18" name="object 18"/>
          <p:cNvSpPr txBox="1"/>
          <p:nvPr/>
        </p:nvSpPr>
        <p:spPr>
          <a:xfrm>
            <a:off x="4804727" y="3256470"/>
            <a:ext cx="3858260" cy="1965960"/>
          </a:xfrm>
          <a:prstGeom prst="rect">
            <a:avLst/>
          </a:prstGeom>
        </p:spPr>
        <p:txBody>
          <a:bodyPr vert="horz" wrap="square" lIns="0" tIns="0" rIns="0" bIns="0" rtlCol="0">
            <a:spAutoFit/>
          </a:bodyPr>
          <a:lstStyle/>
          <a:p>
            <a:pPr marL="393700" marR="5080">
              <a:lnSpc>
                <a:spcPct val="100000"/>
              </a:lnSpc>
            </a:pPr>
            <a:r>
              <a:rPr sz="2000" dirty="0">
                <a:solidFill>
                  <a:srgbClr val="00483A"/>
                </a:solidFill>
                <a:latin typeface="Trebuchet MS"/>
                <a:cs typeface="Trebuchet MS"/>
              </a:rPr>
              <a:t>A course </a:t>
            </a:r>
            <a:r>
              <a:rPr sz="2000" spc="-5" dirty="0">
                <a:solidFill>
                  <a:srgbClr val="00483A"/>
                </a:solidFill>
                <a:latin typeface="Trebuchet MS"/>
                <a:cs typeface="Trebuchet MS"/>
              </a:rPr>
              <a:t>that </a:t>
            </a:r>
            <a:r>
              <a:rPr sz="2000" dirty="0">
                <a:solidFill>
                  <a:srgbClr val="00483A"/>
                </a:solidFill>
                <a:latin typeface="Trebuchet MS"/>
                <a:cs typeface="Trebuchet MS"/>
              </a:rPr>
              <a:t>must </a:t>
            </a:r>
            <a:r>
              <a:rPr sz="2000" spc="-5" dirty="0">
                <a:solidFill>
                  <a:srgbClr val="00483A"/>
                </a:solidFill>
                <a:latin typeface="Trebuchet MS"/>
                <a:cs typeface="Trebuchet MS"/>
              </a:rPr>
              <a:t>be  successfully completed</a:t>
            </a:r>
            <a:r>
              <a:rPr sz="2000" spc="-95" dirty="0">
                <a:solidFill>
                  <a:srgbClr val="00483A"/>
                </a:solidFill>
                <a:latin typeface="Trebuchet MS"/>
                <a:cs typeface="Trebuchet MS"/>
              </a:rPr>
              <a:t> </a:t>
            </a:r>
            <a:r>
              <a:rPr sz="2000" dirty="0">
                <a:solidFill>
                  <a:srgbClr val="00483A"/>
                </a:solidFill>
                <a:latin typeface="Trebuchet MS"/>
                <a:cs typeface="Trebuchet MS"/>
              </a:rPr>
              <a:t>before  </a:t>
            </a:r>
            <a:r>
              <a:rPr sz="2000" spc="-5" dirty="0">
                <a:solidFill>
                  <a:srgbClr val="00483A"/>
                </a:solidFill>
                <a:latin typeface="Trebuchet MS"/>
                <a:cs typeface="Trebuchet MS"/>
              </a:rPr>
              <a:t>registration </a:t>
            </a:r>
            <a:r>
              <a:rPr sz="2000" dirty="0">
                <a:solidFill>
                  <a:srgbClr val="00483A"/>
                </a:solidFill>
                <a:latin typeface="Trebuchet MS"/>
                <a:cs typeface="Trebuchet MS"/>
              </a:rPr>
              <a:t>in </a:t>
            </a:r>
            <a:r>
              <a:rPr sz="2000" spc="-5" dirty="0">
                <a:solidFill>
                  <a:srgbClr val="00483A"/>
                </a:solidFill>
                <a:latin typeface="Trebuchet MS"/>
                <a:cs typeface="Trebuchet MS"/>
              </a:rPr>
              <a:t>this</a:t>
            </a:r>
            <a:r>
              <a:rPr sz="2000" spc="-90" dirty="0">
                <a:solidFill>
                  <a:srgbClr val="00483A"/>
                </a:solidFill>
                <a:latin typeface="Trebuchet MS"/>
                <a:cs typeface="Trebuchet MS"/>
              </a:rPr>
              <a:t> </a:t>
            </a:r>
            <a:r>
              <a:rPr sz="2000" spc="-5" dirty="0">
                <a:solidFill>
                  <a:srgbClr val="00483A"/>
                </a:solidFill>
                <a:latin typeface="Trebuchet MS"/>
                <a:cs typeface="Trebuchet MS"/>
              </a:rPr>
              <a:t>one.</a:t>
            </a:r>
            <a:endParaRPr sz="2000">
              <a:latin typeface="Trebuchet MS"/>
              <a:cs typeface="Trebuchet MS"/>
            </a:endParaRPr>
          </a:p>
          <a:p>
            <a:pPr>
              <a:lnSpc>
                <a:spcPct val="100000"/>
              </a:lnSpc>
              <a:spcBef>
                <a:spcPts val="55"/>
              </a:spcBef>
            </a:pPr>
            <a:endParaRPr sz="2800">
              <a:latin typeface="Times New Roman"/>
              <a:cs typeface="Times New Roman"/>
            </a:endParaRPr>
          </a:p>
          <a:p>
            <a:pPr marL="12700" marR="1994535">
              <a:lnSpc>
                <a:spcPct val="100000"/>
              </a:lnSpc>
            </a:pPr>
            <a:r>
              <a:rPr sz="2000" spc="-5" dirty="0">
                <a:latin typeface="Calibri"/>
                <a:cs typeface="Calibri"/>
              </a:rPr>
              <a:t>Where </a:t>
            </a:r>
            <a:r>
              <a:rPr sz="2000" dirty="0">
                <a:latin typeface="Calibri"/>
                <a:cs typeface="Calibri"/>
              </a:rPr>
              <a:t>the</a:t>
            </a:r>
            <a:r>
              <a:rPr sz="2000" spc="-90" dirty="0">
                <a:latin typeface="Calibri"/>
                <a:cs typeface="Calibri"/>
              </a:rPr>
              <a:t> </a:t>
            </a:r>
            <a:r>
              <a:rPr sz="2000" spc="-10" dirty="0">
                <a:latin typeface="Calibri"/>
                <a:cs typeface="Calibri"/>
              </a:rPr>
              <a:t>course  </a:t>
            </a:r>
            <a:r>
              <a:rPr sz="2000" spc="-5" dirty="0">
                <a:latin typeface="Calibri"/>
                <a:cs typeface="Calibri"/>
              </a:rPr>
              <a:t>is</a:t>
            </a:r>
            <a:r>
              <a:rPr sz="2000" spc="-60" dirty="0">
                <a:latin typeface="Calibri"/>
                <a:cs typeface="Calibri"/>
              </a:rPr>
              <a:t> </a:t>
            </a:r>
            <a:r>
              <a:rPr sz="2000" spc="-20" dirty="0">
                <a:latin typeface="Calibri"/>
                <a:cs typeface="Calibri"/>
              </a:rPr>
              <a:t>offered</a:t>
            </a:r>
            <a:endParaRPr sz="2000">
              <a:latin typeface="Calibri"/>
              <a:cs typeface="Calibri"/>
            </a:endParaRPr>
          </a:p>
        </p:txBody>
      </p:sp>
      <p:sp>
        <p:nvSpPr>
          <p:cNvPr id="19" name="object 19"/>
          <p:cNvSpPr/>
          <p:nvPr/>
        </p:nvSpPr>
        <p:spPr>
          <a:xfrm>
            <a:off x="3317876" y="4703762"/>
            <a:ext cx="1408430" cy="0"/>
          </a:xfrm>
          <a:custGeom>
            <a:avLst/>
            <a:gdLst/>
            <a:ahLst/>
            <a:cxnLst/>
            <a:rect l="l" t="t" r="r" b="b"/>
            <a:pathLst>
              <a:path w="1408429">
                <a:moveTo>
                  <a:pt x="0" y="0"/>
                </a:moveTo>
                <a:lnTo>
                  <a:pt x="1408112" y="0"/>
                </a:lnTo>
              </a:path>
            </a:pathLst>
          </a:custGeom>
          <a:ln w="28575">
            <a:solidFill>
              <a:srgbClr val="00483A"/>
            </a:solidFill>
          </a:ln>
        </p:spPr>
        <p:txBody>
          <a:bodyPr wrap="square" lIns="0" tIns="0" rIns="0" bIns="0" rtlCol="0"/>
          <a:lstStyle/>
          <a:p>
            <a:endParaRPr/>
          </a:p>
        </p:txBody>
      </p:sp>
      <p:sp>
        <p:nvSpPr>
          <p:cNvPr id="20" name="object 20"/>
          <p:cNvSpPr/>
          <p:nvPr/>
        </p:nvSpPr>
        <p:spPr>
          <a:xfrm>
            <a:off x="3189291" y="4632318"/>
            <a:ext cx="142875" cy="142875"/>
          </a:xfrm>
          <a:custGeom>
            <a:avLst/>
            <a:gdLst/>
            <a:ahLst/>
            <a:cxnLst/>
            <a:rect l="l" t="t" r="r" b="b"/>
            <a:pathLst>
              <a:path w="142875" h="142875">
                <a:moveTo>
                  <a:pt x="142862" y="0"/>
                </a:moveTo>
                <a:lnTo>
                  <a:pt x="0" y="71450"/>
                </a:lnTo>
                <a:lnTo>
                  <a:pt x="142875" y="142875"/>
                </a:lnTo>
                <a:lnTo>
                  <a:pt x="142862" y="0"/>
                </a:lnTo>
                <a:close/>
              </a:path>
            </a:pathLst>
          </a:custGeom>
          <a:solidFill>
            <a:srgbClr val="00483A"/>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4819" y="222821"/>
            <a:ext cx="7214361" cy="492443"/>
          </a:xfrm>
          <a:prstGeom prst="rect">
            <a:avLst/>
          </a:prstGeom>
        </p:spPr>
        <p:txBody>
          <a:bodyPr vert="horz" wrap="square" lIns="0" tIns="0" rIns="0" bIns="0" rtlCol="0">
            <a:spAutoFit/>
          </a:bodyPr>
          <a:lstStyle/>
          <a:p>
            <a:pPr marL="2887980" marR="5080" indent="-2854960" algn="ctr">
              <a:lnSpc>
                <a:spcPct val="100000"/>
              </a:lnSpc>
            </a:pPr>
            <a:r>
              <a:rPr lang="en-US" sz="3200" dirty="0" smtClean="0">
                <a:solidFill>
                  <a:srgbClr val="004236"/>
                </a:solidFill>
              </a:rPr>
              <a:t>Course Selection </a:t>
            </a:r>
            <a:endParaRPr sz="3200" dirty="0">
              <a:solidFill>
                <a:srgbClr val="004236"/>
              </a:solidFill>
            </a:endParaRPr>
          </a:p>
        </p:txBody>
      </p:sp>
      <p:sp>
        <p:nvSpPr>
          <p:cNvPr id="4" name="object 4"/>
          <p:cNvSpPr/>
          <p:nvPr/>
        </p:nvSpPr>
        <p:spPr>
          <a:xfrm>
            <a:off x="4286250" y="5360987"/>
            <a:ext cx="4857749" cy="750886"/>
          </a:xfrm>
          <a:prstGeom prst="rect">
            <a:avLst/>
          </a:prstGeom>
          <a:blipFill>
            <a:blip r:embed="rId2" cstate="print"/>
            <a:stretch>
              <a:fillRect/>
            </a:stretch>
          </a:blipFill>
        </p:spPr>
        <p:txBody>
          <a:bodyPr wrap="square" lIns="0" tIns="0" rIns="0" bIns="0" rtlCol="0"/>
          <a:lstStyle/>
          <a:p>
            <a:endParaRPr/>
          </a:p>
        </p:txBody>
      </p:sp>
      <p:sp>
        <p:nvSpPr>
          <p:cNvPr id="5" name="Rectangle 4"/>
          <p:cNvSpPr/>
          <p:nvPr/>
        </p:nvSpPr>
        <p:spPr>
          <a:xfrm>
            <a:off x="990600" y="1143000"/>
            <a:ext cx="7010400" cy="3693319"/>
          </a:xfrm>
          <a:prstGeom prst="rect">
            <a:avLst/>
          </a:prstGeom>
        </p:spPr>
        <p:txBody>
          <a:bodyPr wrap="square">
            <a:spAutoFit/>
          </a:bodyPr>
          <a:lstStyle/>
          <a:p>
            <a:pPr marL="298450" marR="488315" indent="-285750">
              <a:lnSpc>
                <a:spcPct val="100000"/>
              </a:lnSpc>
              <a:buClr>
                <a:srgbClr val="00483A"/>
              </a:buClr>
              <a:buFont typeface="Arial" panose="020B0604020202020204" pitchFamily="34" charset="0"/>
              <a:buChar char="•"/>
              <a:tabLst>
                <a:tab pos="469265" algn="l"/>
                <a:tab pos="469900" algn="l"/>
              </a:tabLst>
            </a:pPr>
            <a:r>
              <a:rPr lang="en-US" spc="-50" dirty="0" smtClean="0">
                <a:cs typeface="Calibri"/>
              </a:rPr>
              <a:t>You </a:t>
            </a:r>
            <a:r>
              <a:rPr lang="en-US" spc="-10" dirty="0">
                <a:cs typeface="Calibri"/>
              </a:rPr>
              <a:t>must </a:t>
            </a:r>
            <a:r>
              <a:rPr lang="en-US" spc="-20" dirty="0">
                <a:cs typeface="Calibri"/>
              </a:rPr>
              <a:t>have </a:t>
            </a:r>
            <a:r>
              <a:rPr lang="en-US" dirty="0">
                <a:cs typeface="Calibri"/>
              </a:rPr>
              <a:t>the </a:t>
            </a:r>
            <a:r>
              <a:rPr lang="en-US" spc="-5" dirty="0">
                <a:cs typeface="Calibri"/>
              </a:rPr>
              <a:t>background </a:t>
            </a:r>
            <a:r>
              <a:rPr lang="en-US" spc="-15" dirty="0">
                <a:cs typeface="Calibri"/>
              </a:rPr>
              <a:t>for </a:t>
            </a:r>
            <a:r>
              <a:rPr lang="en-US" dirty="0">
                <a:cs typeface="Calibri"/>
              </a:rPr>
              <a:t>the </a:t>
            </a:r>
            <a:r>
              <a:rPr lang="en-US" spc="-10" dirty="0">
                <a:cs typeface="Calibri"/>
              </a:rPr>
              <a:t>course </a:t>
            </a:r>
            <a:r>
              <a:rPr lang="en-US" spc="-15" dirty="0">
                <a:cs typeface="Calibri"/>
              </a:rPr>
              <a:t>to </a:t>
            </a:r>
            <a:r>
              <a:rPr lang="en-US" dirty="0">
                <a:cs typeface="Calibri"/>
              </a:rPr>
              <a:t>be </a:t>
            </a:r>
            <a:r>
              <a:rPr lang="en-US" spc="-5" dirty="0">
                <a:cs typeface="Calibri"/>
              </a:rPr>
              <a:t>eligible </a:t>
            </a:r>
            <a:r>
              <a:rPr lang="en-US" spc="-15" dirty="0">
                <a:cs typeface="Calibri"/>
              </a:rPr>
              <a:t>to </a:t>
            </a:r>
            <a:r>
              <a:rPr lang="en-US" spc="-10" dirty="0">
                <a:cs typeface="Calibri"/>
              </a:rPr>
              <a:t>enroll. </a:t>
            </a:r>
            <a:r>
              <a:rPr lang="en-US" spc="-5" dirty="0" smtClean="0">
                <a:cs typeface="Calibri"/>
              </a:rPr>
              <a:t>If </a:t>
            </a:r>
            <a:r>
              <a:rPr lang="en-US" spc="-10" dirty="0">
                <a:cs typeface="Calibri"/>
              </a:rPr>
              <a:t>you </a:t>
            </a:r>
            <a:r>
              <a:rPr lang="en-US" dirty="0">
                <a:cs typeface="Calibri"/>
              </a:rPr>
              <a:t>don’t </a:t>
            </a:r>
            <a:r>
              <a:rPr lang="en-US" spc="-20" dirty="0">
                <a:cs typeface="Calibri"/>
              </a:rPr>
              <a:t>have </a:t>
            </a:r>
            <a:r>
              <a:rPr lang="en-US" dirty="0">
                <a:cs typeface="Calibri"/>
              </a:rPr>
              <a:t>the </a:t>
            </a:r>
            <a:r>
              <a:rPr lang="en-US" spc="-10" dirty="0">
                <a:cs typeface="Calibri"/>
              </a:rPr>
              <a:t>prerequisite </a:t>
            </a:r>
            <a:r>
              <a:rPr lang="en-US" spc="-15" dirty="0">
                <a:cs typeface="Calibri"/>
              </a:rPr>
              <a:t>for </a:t>
            </a:r>
            <a:r>
              <a:rPr lang="en-US" dirty="0">
                <a:cs typeface="Calibri"/>
              </a:rPr>
              <a:t>a </a:t>
            </a:r>
            <a:r>
              <a:rPr lang="en-US" spc="-10" dirty="0">
                <a:cs typeface="Calibri"/>
              </a:rPr>
              <a:t>course, </a:t>
            </a:r>
            <a:r>
              <a:rPr lang="en-US" spc="-5" dirty="0">
                <a:cs typeface="Calibri"/>
              </a:rPr>
              <a:t>discuss </a:t>
            </a:r>
            <a:r>
              <a:rPr lang="en-US" dirty="0">
                <a:cs typeface="Calibri"/>
              </a:rPr>
              <a:t>this </a:t>
            </a:r>
            <a:r>
              <a:rPr lang="en-US" spc="-5" dirty="0">
                <a:cs typeface="Calibri"/>
              </a:rPr>
              <a:t>with King’s  </a:t>
            </a:r>
            <a:r>
              <a:rPr lang="en-US" spc="-10" dirty="0">
                <a:cs typeface="Calibri"/>
              </a:rPr>
              <a:t>International</a:t>
            </a:r>
            <a:r>
              <a:rPr lang="en-US" spc="-10" dirty="0" smtClean="0">
                <a:cs typeface="Calibri"/>
              </a:rPr>
              <a:t>: </a:t>
            </a:r>
            <a:r>
              <a:rPr lang="en-US" spc="-10" dirty="0" smtClean="0">
                <a:cs typeface="Calibri"/>
                <a:hlinkClick r:id="rId3"/>
              </a:rPr>
              <a:t>international@kings.uwo.ca</a:t>
            </a:r>
            <a:r>
              <a:rPr lang="en-US" spc="-10" dirty="0" smtClean="0">
                <a:cs typeface="Calibri"/>
              </a:rPr>
              <a:t> </a:t>
            </a:r>
            <a:br>
              <a:rPr lang="en-US" spc="-10" dirty="0" smtClean="0">
                <a:cs typeface="Calibri"/>
              </a:rPr>
            </a:br>
            <a:endParaRPr lang="en-US" spc="-10" dirty="0">
              <a:cs typeface="Calibri"/>
            </a:endParaRPr>
          </a:p>
          <a:p>
            <a:pPr marL="298450" marR="488315" indent="-285750">
              <a:lnSpc>
                <a:spcPct val="100000"/>
              </a:lnSpc>
              <a:buClr>
                <a:srgbClr val="00483A"/>
              </a:buClr>
              <a:buFont typeface="Arial" panose="020B0604020202020204" pitchFamily="34" charset="0"/>
              <a:buChar char="•"/>
              <a:tabLst>
                <a:tab pos="469265" algn="l"/>
                <a:tab pos="469900" algn="l"/>
              </a:tabLst>
            </a:pPr>
            <a:r>
              <a:rPr lang="en-US" dirty="0" smtClean="0">
                <a:cs typeface="Calibri"/>
              </a:rPr>
              <a:t>Send </a:t>
            </a:r>
            <a:r>
              <a:rPr lang="en-US" spc="-5" dirty="0">
                <a:cs typeface="Calibri"/>
              </a:rPr>
              <a:t>in your </a:t>
            </a:r>
            <a:r>
              <a:rPr lang="en-US" spc="-10" dirty="0">
                <a:cs typeface="Calibri"/>
              </a:rPr>
              <a:t>course </a:t>
            </a:r>
            <a:r>
              <a:rPr lang="en-US" spc="-5" dirty="0">
                <a:cs typeface="Calibri"/>
              </a:rPr>
              <a:t>choices </a:t>
            </a:r>
            <a:r>
              <a:rPr lang="en-US" spc="-15" dirty="0">
                <a:cs typeface="Calibri"/>
              </a:rPr>
              <a:t>to </a:t>
            </a:r>
            <a:r>
              <a:rPr lang="en-US" spc="-5" dirty="0">
                <a:cs typeface="Calibri"/>
              </a:rPr>
              <a:t>King’s </a:t>
            </a:r>
            <a:r>
              <a:rPr lang="en-US" spc="-10" dirty="0">
                <a:cs typeface="Calibri"/>
              </a:rPr>
              <a:t>International </a:t>
            </a:r>
            <a:r>
              <a:rPr lang="en-US" b="1" spc="-5" dirty="0">
                <a:cs typeface="Calibri"/>
              </a:rPr>
              <a:t>as early as </a:t>
            </a:r>
            <a:r>
              <a:rPr lang="en-US" b="1" dirty="0">
                <a:cs typeface="Calibri"/>
              </a:rPr>
              <a:t>possible.  </a:t>
            </a:r>
            <a:r>
              <a:rPr lang="en-US" spc="-10" dirty="0">
                <a:cs typeface="Calibri"/>
              </a:rPr>
              <a:t>Courses </a:t>
            </a:r>
            <a:r>
              <a:rPr lang="en-US" spc="-5" dirty="0">
                <a:cs typeface="Calibri"/>
              </a:rPr>
              <a:t>can fill </a:t>
            </a:r>
            <a:r>
              <a:rPr lang="en-US" dirty="0">
                <a:cs typeface="Calibri"/>
              </a:rPr>
              <a:t>up </a:t>
            </a:r>
            <a:r>
              <a:rPr lang="en-US" dirty="0" smtClean="0">
                <a:cs typeface="Calibri"/>
              </a:rPr>
              <a:t>quickly</a:t>
            </a:r>
            <a:r>
              <a:rPr lang="en-US" spc="-50" dirty="0" smtClean="0">
                <a:cs typeface="Calibri"/>
              </a:rPr>
              <a:t>.  </a:t>
            </a:r>
            <a:r>
              <a:rPr lang="en-US" spc="-5" dirty="0" smtClean="0">
                <a:cs typeface="Calibri"/>
              </a:rPr>
              <a:t>Some </a:t>
            </a:r>
            <a:r>
              <a:rPr lang="en-US" spc="-10" dirty="0">
                <a:cs typeface="Calibri"/>
              </a:rPr>
              <a:t>courses </a:t>
            </a:r>
            <a:r>
              <a:rPr lang="en-US" spc="-10" dirty="0" smtClean="0">
                <a:cs typeface="Calibri"/>
              </a:rPr>
              <a:t>are </a:t>
            </a:r>
            <a:r>
              <a:rPr lang="en-US" spc="-10" dirty="0">
                <a:cs typeface="Calibri"/>
              </a:rPr>
              <a:t>restricted </a:t>
            </a:r>
            <a:r>
              <a:rPr lang="en-US" spc="-15" dirty="0">
                <a:cs typeface="Calibri"/>
              </a:rPr>
              <a:t>to </a:t>
            </a:r>
            <a:r>
              <a:rPr lang="en-US" spc="-10" dirty="0">
                <a:cs typeface="Calibri"/>
              </a:rPr>
              <a:t>students </a:t>
            </a:r>
            <a:r>
              <a:rPr lang="en-US" spc="-5" dirty="0">
                <a:cs typeface="Calibri"/>
              </a:rPr>
              <a:t>in certain</a:t>
            </a:r>
            <a:r>
              <a:rPr lang="en-US" spc="55" dirty="0">
                <a:cs typeface="Calibri"/>
              </a:rPr>
              <a:t> </a:t>
            </a:r>
            <a:r>
              <a:rPr lang="en-US" spc="-10" dirty="0" smtClean="0">
                <a:cs typeface="Calibri"/>
              </a:rPr>
              <a:t>programs.</a:t>
            </a:r>
            <a:br>
              <a:rPr lang="en-US" spc="-10" dirty="0" smtClean="0">
                <a:cs typeface="Calibri"/>
              </a:rPr>
            </a:br>
            <a:endParaRPr lang="en-US" spc="-10" dirty="0" smtClean="0">
              <a:cs typeface="Calibri"/>
            </a:endParaRPr>
          </a:p>
          <a:p>
            <a:pPr marL="298450" marR="488315" indent="-285750">
              <a:lnSpc>
                <a:spcPct val="100000"/>
              </a:lnSpc>
              <a:buClr>
                <a:srgbClr val="00483A"/>
              </a:buClr>
              <a:buFont typeface="Arial" panose="020B0604020202020204" pitchFamily="34" charset="0"/>
              <a:buChar char="•"/>
              <a:tabLst>
                <a:tab pos="469265" algn="l"/>
                <a:tab pos="469900" algn="l"/>
              </a:tabLst>
            </a:pPr>
            <a:r>
              <a:rPr lang="en-US" b="1" spc="-10" dirty="0" smtClean="0">
                <a:cs typeface="Calibri"/>
              </a:rPr>
              <a:t>The courses you select are not a guarantee of your enrolment in those specific courses. </a:t>
            </a:r>
            <a:r>
              <a:rPr lang="en-US" spc="-10" dirty="0" smtClean="0">
                <a:cs typeface="Calibri"/>
              </a:rPr>
              <a:t>Once we have registered you in courses, we will contact you with your timetable. After the courses are finalized, your Coordinator must sign off on the King’s Learning Agreement.</a:t>
            </a:r>
            <a:endParaRPr lang="en-US" dirty="0">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6454" y="224853"/>
            <a:ext cx="5932805" cy="492443"/>
          </a:xfrm>
          <a:prstGeom prst="rect">
            <a:avLst/>
          </a:prstGeom>
        </p:spPr>
        <p:txBody>
          <a:bodyPr vert="horz" wrap="square" lIns="0" tIns="0" rIns="0" bIns="0" rtlCol="0">
            <a:spAutoFit/>
          </a:bodyPr>
          <a:lstStyle/>
          <a:p>
            <a:pPr marL="1935480" marR="5080" indent="-1923414">
              <a:lnSpc>
                <a:spcPct val="100000"/>
              </a:lnSpc>
            </a:pPr>
            <a:r>
              <a:rPr lang="en-US" sz="3200" dirty="0" smtClean="0">
                <a:solidFill>
                  <a:srgbClr val="004236"/>
                </a:solidFill>
              </a:rPr>
              <a:t>Course Selection Process</a:t>
            </a:r>
            <a:endParaRPr sz="3200" dirty="0">
              <a:solidFill>
                <a:srgbClr val="004236"/>
              </a:solidFill>
            </a:endParaRPr>
          </a:p>
        </p:txBody>
      </p:sp>
      <p:sp>
        <p:nvSpPr>
          <p:cNvPr id="3" name="object 3"/>
          <p:cNvSpPr txBox="1"/>
          <p:nvPr/>
        </p:nvSpPr>
        <p:spPr>
          <a:xfrm>
            <a:off x="685800" y="843379"/>
            <a:ext cx="7807959" cy="4268861"/>
          </a:xfrm>
          <a:prstGeom prst="rect">
            <a:avLst/>
          </a:prstGeom>
        </p:spPr>
        <p:txBody>
          <a:bodyPr vert="horz" wrap="square" lIns="0" tIns="0" rIns="0" bIns="0" rtlCol="0">
            <a:spAutoFit/>
          </a:bodyPr>
          <a:lstStyle/>
          <a:p>
            <a:pPr marL="298450" marR="1256030" indent="-285750">
              <a:lnSpc>
                <a:spcPct val="110000"/>
              </a:lnSpc>
              <a:buFont typeface="Arial" panose="020B0604020202020204" pitchFamily="34" charset="0"/>
              <a:buChar char="•"/>
            </a:pPr>
            <a:r>
              <a:rPr lang="en-US" spc="-35" dirty="0" smtClean="0">
                <a:cs typeface="Trebuchet MS"/>
              </a:rPr>
              <a:t>For </a:t>
            </a:r>
            <a:r>
              <a:rPr lang="en-US" dirty="0">
                <a:cs typeface="Trebuchet MS"/>
              </a:rPr>
              <a:t>courses offered at </a:t>
            </a:r>
            <a:r>
              <a:rPr lang="en-US" spc="-25" dirty="0">
                <a:cs typeface="Trebuchet MS"/>
              </a:rPr>
              <a:t>King’s </a:t>
            </a:r>
            <a:r>
              <a:rPr lang="en-US" spc="-25" dirty="0" smtClean="0">
                <a:cs typeface="Trebuchet MS"/>
              </a:rPr>
              <a:t>please </a:t>
            </a:r>
            <a:r>
              <a:rPr lang="en-US" dirty="0">
                <a:cs typeface="Trebuchet MS"/>
              </a:rPr>
              <a:t>see</a:t>
            </a:r>
            <a:r>
              <a:rPr lang="en-US" dirty="0" smtClean="0">
                <a:cs typeface="Trebuchet MS"/>
              </a:rPr>
              <a:t>:</a:t>
            </a:r>
          </a:p>
          <a:p>
            <a:pPr marL="12700" marR="1256030">
              <a:lnSpc>
                <a:spcPct val="110000"/>
              </a:lnSpc>
            </a:pPr>
            <a:r>
              <a:rPr lang="en-US" b="1" spc="-15" dirty="0" smtClean="0">
                <a:solidFill>
                  <a:srgbClr val="0000FF"/>
                </a:solidFill>
                <a:cs typeface="Trebuchet MS"/>
              </a:rPr>
              <a:t>         </a:t>
            </a:r>
            <a:r>
              <a:rPr lang="en-US" u="heavy" spc="-15" dirty="0" smtClean="0">
                <a:solidFill>
                  <a:srgbClr val="0000FF"/>
                </a:solidFill>
                <a:cs typeface="Trebuchet MS"/>
                <a:hlinkClick r:id="rId2"/>
              </a:rPr>
              <a:t>http</a:t>
            </a:r>
            <a:r>
              <a:rPr lang="en-US" u="heavy" spc="-15" dirty="0">
                <a:solidFill>
                  <a:srgbClr val="0000FF"/>
                </a:solidFill>
                <a:cs typeface="Trebuchet MS"/>
                <a:hlinkClick r:id="rId2"/>
              </a:rPr>
              <a:t>://</a:t>
            </a:r>
            <a:r>
              <a:rPr lang="en-US" u="heavy" spc="-15" dirty="0" smtClean="0">
                <a:solidFill>
                  <a:srgbClr val="0000FF"/>
                </a:solidFill>
                <a:cs typeface="Trebuchet MS"/>
                <a:hlinkClick r:id="rId2"/>
              </a:rPr>
              <a:t>www.westerncalendar.uwo.ca/Courses.cfm</a:t>
            </a:r>
            <a:endParaRPr lang="en-US" u="heavy" spc="-15" dirty="0">
              <a:solidFill>
                <a:srgbClr val="0000FF"/>
              </a:solidFill>
              <a:cs typeface="Trebuchet MS"/>
            </a:endParaRPr>
          </a:p>
          <a:p>
            <a:pPr marL="298450" marR="1256030" indent="-285750">
              <a:lnSpc>
                <a:spcPct val="110000"/>
              </a:lnSpc>
              <a:buFont typeface="Arial" panose="020B0604020202020204" pitchFamily="34" charset="0"/>
              <a:buChar char="•"/>
            </a:pPr>
            <a:r>
              <a:rPr lang="en-US" spc="-5" dirty="0" smtClean="0">
                <a:latin typeface="Calibri"/>
                <a:cs typeface="Calibri"/>
              </a:rPr>
              <a:t>To check times and dates, </a:t>
            </a:r>
            <a:r>
              <a:rPr lang="en-US" spc="-5" dirty="0">
                <a:latin typeface="Calibri"/>
                <a:cs typeface="Calibri"/>
              </a:rPr>
              <a:t>c</a:t>
            </a:r>
            <a:r>
              <a:rPr spc="-5" dirty="0" smtClean="0">
                <a:latin typeface="Calibri"/>
                <a:cs typeface="Calibri"/>
              </a:rPr>
              <a:t>hoose </a:t>
            </a:r>
            <a:r>
              <a:rPr spc="-10" dirty="0">
                <a:latin typeface="Calibri"/>
                <a:cs typeface="Calibri"/>
              </a:rPr>
              <a:t>courses </a:t>
            </a:r>
            <a:r>
              <a:rPr spc="-20" dirty="0">
                <a:latin typeface="Calibri"/>
                <a:cs typeface="Calibri"/>
              </a:rPr>
              <a:t>offered </a:t>
            </a:r>
            <a:r>
              <a:rPr spc="-5" dirty="0">
                <a:latin typeface="Calibri"/>
                <a:cs typeface="Calibri"/>
              </a:rPr>
              <a:t>in </a:t>
            </a:r>
            <a:r>
              <a:rPr dirty="0">
                <a:latin typeface="Calibri"/>
                <a:cs typeface="Calibri"/>
              </a:rPr>
              <a:t>the </a:t>
            </a:r>
            <a:r>
              <a:rPr spc="-10" dirty="0">
                <a:latin typeface="Calibri"/>
                <a:cs typeface="Calibri"/>
              </a:rPr>
              <a:t>term </a:t>
            </a:r>
            <a:r>
              <a:rPr spc="-5" dirty="0">
                <a:latin typeface="Calibri"/>
                <a:cs typeface="Calibri"/>
              </a:rPr>
              <a:t>of your visit, </a:t>
            </a:r>
            <a:r>
              <a:rPr spc="-15" dirty="0">
                <a:latin typeface="Calibri"/>
                <a:cs typeface="Calibri"/>
              </a:rPr>
              <a:t>from </a:t>
            </a:r>
            <a:r>
              <a:rPr dirty="0">
                <a:latin typeface="Calibri"/>
                <a:cs typeface="Calibri"/>
              </a:rPr>
              <a:t>the </a:t>
            </a:r>
            <a:r>
              <a:rPr lang="en-US" b="1" dirty="0" smtClean="0">
                <a:latin typeface="Calibri"/>
                <a:cs typeface="Calibri"/>
              </a:rPr>
              <a:t>Western </a:t>
            </a:r>
            <a:r>
              <a:rPr b="1" spc="-5" dirty="0" smtClean="0">
                <a:latin typeface="Calibri"/>
                <a:cs typeface="Calibri"/>
              </a:rPr>
              <a:t>timetable</a:t>
            </a:r>
            <a:r>
              <a:rPr lang="en-US" b="1" spc="-5" dirty="0" smtClean="0">
                <a:latin typeface="Calibri"/>
                <a:cs typeface="Calibri"/>
              </a:rPr>
              <a:t> by selecting King’s </a:t>
            </a:r>
            <a:r>
              <a:rPr spc="-10" dirty="0" smtClean="0">
                <a:latin typeface="Calibri"/>
                <a:cs typeface="Calibri"/>
              </a:rPr>
              <a:t>at:</a:t>
            </a:r>
            <a:r>
              <a:rPr lang="en-US" spc="-10" dirty="0">
                <a:latin typeface="Calibri"/>
                <a:cs typeface="Calibri"/>
              </a:rPr>
              <a:t> </a:t>
            </a:r>
            <a:r>
              <a:rPr lang="en-US" spc="-10" dirty="0" smtClean="0">
                <a:latin typeface="Calibri"/>
                <a:cs typeface="Calibri"/>
              </a:rPr>
              <a:t> </a:t>
            </a:r>
            <a:r>
              <a:rPr lang="en-US" spc="-10" dirty="0" smtClean="0">
                <a:cs typeface="Calibri"/>
                <a:hlinkClick r:id="rId3"/>
              </a:rPr>
              <a:t>http</a:t>
            </a:r>
            <a:r>
              <a:rPr lang="en-US" spc="-10" dirty="0">
                <a:cs typeface="Calibri"/>
                <a:hlinkClick r:id="rId3"/>
              </a:rPr>
              <a:t>://</a:t>
            </a:r>
            <a:r>
              <a:rPr lang="en-US" spc="-10" dirty="0" smtClean="0">
                <a:cs typeface="Calibri"/>
                <a:hlinkClick r:id="rId3"/>
              </a:rPr>
              <a:t>studentservices.uwo.ca/secure/timetables/mastertt/ttindex.cfm</a:t>
            </a:r>
            <a:r>
              <a:rPr lang="en-US" spc="-10" dirty="0" smtClean="0">
                <a:cs typeface="Calibri"/>
              </a:rPr>
              <a:t> </a:t>
            </a:r>
          </a:p>
          <a:p>
            <a:pPr marL="298450" marR="1256030" indent="-285750">
              <a:lnSpc>
                <a:spcPct val="110000"/>
              </a:lnSpc>
              <a:buFont typeface="Arial" panose="020B0604020202020204" pitchFamily="34" charset="0"/>
              <a:buChar char="•"/>
            </a:pPr>
            <a:r>
              <a:rPr lang="en-US" spc="-70" dirty="0" smtClean="0">
                <a:cs typeface="Calibri"/>
              </a:rPr>
              <a:t>You </a:t>
            </a:r>
            <a:r>
              <a:rPr lang="en-US" spc="-10" dirty="0">
                <a:cs typeface="Calibri"/>
              </a:rPr>
              <a:t>can </a:t>
            </a:r>
            <a:r>
              <a:rPr lang="en-US" spc="-5" dirty="0">
                <a:cs typeface="Calibri"/>
              </a:rPr>
              <a:t>look up </a:t>
            </a:r>
            <a:r>
              <a:rPr lang="en-US" dirty="0">
                <a:cs typeface="Calibri"/>
              </a:rPr>
              <a:t>the </a:t>
            </a:r>
            <a:r>
              <a:rPr lang="en-US" spc="-5" dirty="0">
                <a:cs typeface="Calibri"/>
              </a:rPr>
              <a:t>detailed </a:t>
            </a:r>
            <a:r>
              <a:rPr lang="en-US" spc="-15" dirty="0">
                <a:cs typeface="Calibri"/>
              </a:rPr>
              <a:t>course </a:t>
            </a:r>
            <a:r>
              <a:rPr lang="en-US" spc="-5" dirty="0">
                <a:cs typeface="Calibri"/>
              </a:rPr>
              <a:t>outline </a:t>
            </a:r>
            <a:r>
              <a:rPr lang="en-US" spc="-15" dirty="0">
                <a:cs typeface="Calibri"/>
              </a:rPr>
              <a:t>from </a:t>
            </a:r>
            <a:r>
              <a:rPr lang="en-US" spc="-10" dirty="0">
                <a:cs typeface="Calibri"/>
              </a:rPr>
              <a:t>previous years  here: </a:t>
            </a:r>
            <a:r>
              <a:rPr lang="en-US" spc="-10" dirty="0">
                <a:cs typeface="Calibri"/>
                <a:hlinkClick r:id="rId4"/>
              </a:rPr>
              <a:t>https://www.kings.uwo.ca/current-students/courses-enrolment/course-information/outline-search/  </a:t>
            </a:r>
            <a:r>
              <a:rPr lang="en-US" spc="-5" dirty="0" smtClean="0">
                <a:cs typeface="Calibri"/>
              </a:rPr>
              <a:t>The </a:t>
            </a:r>
            <a:r>
              <a:rPr lang="en-US" spc="-10" dirty="0">
                <a:cs typeface="Calibri"/>
              </a:rPr>
              <a:t>syllabus  </a:t>
            </a:r>
            <a:r>
              <a:rPr lang="en-US" spc="-20" dirty="0">
                <a:cs typeface="Calibri"/>
              </a:rPr>
              <a:t>may </a:t>
            </a:r>
            <a:r>
              <a:rPr lang="en-US" spc="-5" dirty="0">
                <a:cs typeface="Calibri"/>
              </a:rPr>
              <a:t>be </a:t>
            </a:r>
            <a:r>
              <a:rPr lang="en-US" spc="-20" dirty="0">
                <a:cs typeface="Calibri"/>
              </a:rPr>
              <a:t>different for </a:t>
            </a:r>
            <a:r>
              <a:rPr lang="en-US" dirty="0">
                <a:cs typeface="Calibri"/>
              </a:rPr>
              <a:t>the </a:t>
            </a:r>
            <a:r>
              <a:rPr lang="en-US" spc="-5" dirty="0">
                <a:cs typeface="Calibri"/>
              </a:rPr>
              <a:t>year </a:t>
            </a:r>
            <a:r>
              <a:rPr lang="en-US" dirty="0">
                <a:cs typeface="Calibri"/>
              </a:rPr>
              <a:t>in which </a:t>
            </a:r>
            <a:r>
              <a:rPr lang="en-US" spc="-10" dirty="0">
                <a:cs typeface="Calibri"/>
              </a:rPr>
              <a:t>you </a:t>
            </a:r>
            <a:r>
              <a:rPr lang="en-US" spc="-5" dirty="0">
                <a:cs typeface="Calibri"/>
              </a:rPr>
              <a:t>wish </a:t>
            </a:r>
            <a:r>
              <a:rPr lang="en-US" spc="-15" dirty="0">
                <a:cs typeface="Calibri"/>
              </a:rPr>
              <a:t>to </a:t>
            </a:r>
            <a:r>
              <a:rPr lang="en-US" spc="-25" dirty="0">
                <a:cs typeface="Calibri"/>
              </a:rPr>
              <a:t>take </a:t>
            </a:r>
            <a:r>
              <a:rPr lang="en-US" dirty="0">
                <a:cs typeface="Calibri"/>
              </a:rPr>
              <a:t>the  </a:t>
            </a:r>
            <a:r>
              <a:rPr lang="en-US" spc="-10" dirty="0">
                <a:cs typeface="Calibri"/>
              </a:rPr>
              <a:t>course, </a:t>
            </a:r>
            <a:r>
              <a:rPr lang="en-US" spc="-5" dirty="0">
                <a:cs typeface="Calibri"/>
              </a:rPr>
              <a:t>but </a:t>
            </a:r>
            <a:r>
              <a:rPr lang="en-US" spc="-10" dirty="0">
                <a:cs typeface="Calibri"/>
              </a:rPr>
              <a:t>you </a:t>
            </a:r>
            <a:r>
              <a:rPr lang="en-US" dirty="0">
                <a:cs typeface="Calibri"/>
              </a:rPr>
              <a:t>will </a:t>
            </a:r>
            <a:r>
              <a:rPr lang="en-US" spc="-15" dirty="0">
                <a:cs typeface="Calibri"/>
              </a:rPr>
              <a:t>get </a:t>
            </a:r>
            <a:r>
              <a:rPr lang="en-US" dirty="0">
                <a:cs typeface="Calibri"/>
              </a:rPr>
              <a:t>a </a:t>
            </a:r>
            <a:r>
              <a:rPr lang="en-US" spc="-10" dirty="0">
                <a:cs typeface="Calibri"/>
              </a:rPr>
              <a:t>general </a:t>
            </a:r>
            <a:r>
              <a:rPr lang="en-US" spc="-5" dirty="0">
                <a:cs typeface="Calibri"/>
              </a:rPr>
              <a:t>sense of </a:t>
            </a:r>
            <a:r>
              <a:rPr lang="en-US" dirty="0">
                <a:cs typeface="Calibri"/>
              </a:rPr>
              <a:t>the </a:t>
            </a:r>
            <a:r>
              <a:rPr lang="en-US" spc="-15" dirty="0">
                <a:cs typeface="Calibri"/>
              </a:rPr>
              <a:t>course</a:t>
            </a:r>
            <a:r>
              <a:rPr lang="en-US" spc="-55" dirty="0">
                <a:cs typeface="Calibri"/>
              </a:rPr>
              <a:t> </a:t>
            </a:r>
            <a:r>
              <a:rPr lang="en-US" spc="-15" dirty="0" smtClean="0">
                <a:cs typeface="Calibri"/>
              </a:rPr>
              <a:t>content.</a:t>
            </a:r>
          </a:p>
          <a:p>
            <a:pPr marL="298450" marR="1256030" indent="-285750">
              <a:lnSpc>
                <a:spcPct val="110000"/>
              </a:lnSpc>
              <a:buFont typeface="Arial" panose="020B0604020202020204" pitchFamily="34" charset="0"/>
              <a:buChar char="•"/>
            </a:pPr>
            <a:r>
              <a:rPr lang="en-US" spc="-15" dirty="0" smtClean="0">
                <a:cs typeface="Calibri"/>
              </a:rPr>
              <a:t>For general information about King’s programs visit: </a:t>
            </a:r>
            <a:r>
              <a:rPr lang="en-US" u="heavy" spc="-15" dirty="0" smtClean="0">
                <a:solidFill>
                  <a:srgbClr val="0000FF"/>
                </a:solidFill>
                <a:cs typeface="Calibri"/>
                <a:hlinkClick r:id="rId5"/>
              </a:rPr>
              <a:t>http</a:t>
            </a:r>
            <a:r>
              <a:rPr lang="en-US" u="heavy" spc="-15" dirty="0">
                <a:solidFill>
                  <a:srgbClr val="0000FF"/>
                </a:solidFill>
                <a:cs typeface="Calibri"/>
                <a:hlinkClick r:id="rId5"/>
              </a:rPr>
              <a:t>://www.kings.uwo.ca/academics/</a:t>
            </a:r>
            <a:endParaRPr lang="en-US" dirty="0">
              <a:cs typeface="Calibri"/>
            </a:endParaRPr>
          </a:p>
          <a:p>
            <a:pPr marL="469900" marR="488315" indent="-457200">
              <a:lnSpc>
                <a:spcPct val="100000"/>
              </a:lnSpc>
              <a:buClr>
                <a:srgbClr val="00483A"/>
              </a:buClr>
              <a:buAutoNum type="arabicParenR"/>
              <a:tabLst>
                <a:tab pos="469265" algn="l"/>
                <a:tab pos="469900" algn="l"/>
              </a:tabLst>
            </a:pPr>
            <a:endParaRPr lang="en-US" sz="2000" spc="-10" dirty="0" smtClean="0">
              <a:cs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1720</TotalTime>
  <Words>1458</Words>
  <Application>Microsoft Office PowerPoint</Application>
  <PresentationFormat>On-screen Show (4:3)</PresentationFormat>
  <Paragraphs>123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Trebuchet MS</vt:lpstr>
      <vt:lpstr>Office Theme</vt:lpstr>
      <vt:lpstr>PowerPoint Presentation</vt:lpstr>
      <vt:lpstr>Choosing your courses: subject areas offered at King’s</vt:lpstr>
      <vt:lpstr>Choosing courses</vt:lpstr>
      <vt:lpstr>Understanding course numbers</vt:lpstr>
      <vt:lpstr>Course suffixes: essay courses Assessment in these courses is based on essay assignments.</vt:lpstr>
      <vt:lpstr>Course suffixes: non-essay courses Assessment is based on multiple choice/quantitative tests</vt:lpstr>
      <vt:lpstr>Sample course description  from the Academic Calendar</vt:lpstr>
      <vt:lpstr>Course Selection </vt:lpstr>
      <vt:lpstr>Course Selection Process</vt:lpstr>
      <vt:lpstr>Select King’s on the timetable</vt:lpstr>
      <vt:lpstr>Course availability: check the timetable,  not the Calendar</vt:lpstr>
      <vt:lpstr>Important websites for course planning</vt:lpstr>
      <vt:lpstr>PowerPoint Presentation</vt:lpstr>
      <vt:lpstr>Marking Scale</vt:lpstr>
      <vt:lpstr>What happens once you are  in the course?</vt:lpstr>
      <vt:lpstr>First Term Important Dates</vt:lpstr>
      <vt:lpstr>Second Term Important Dates</vt:lpstr>
      <vt:lpstr>Transcripts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Agnes Chick</dc:creator>
  <cp:lastModifiedBy>Amna Wasty</cp:lastModifiedBy>
  <cp:revision>58</cp:revision>
  <dcterms:created xsi:type="dcterms:W3CDTF">2017-05-25T16:16:51Z</dcterms:created>
  <dcterms:modified xsi:type="dcterms:W3CDTF">2022-06-10T14:48:05Z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2017-03-10T00:00:00Z</vt:filetime>
  </property>
  <property fmtid="{D5CDD505-2E9C-101B-9397-08002B2CF9AE}" pid="3" name="Creator">
    <vt:lpwstr>Acrobat PDFMaker 15 for PowerPoint</vt:lpwstr>
  </property>
  <property fmtid="{D5CDD505-2E9C-101B-9397-08002B2CF9AE}" pid="4" name="LastSaved">
    <vt:filetime>2017-05-25T00:00:00Z</vt:filetime>
  </property>
</Properties>
</file>