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84" r:id="rId4"/>
  </p:sldMasterIdLst>
  <p:notesMasterIdLst>
    <p:notesMasterId r:id="rId24"/>
  </p:notesMasterIdLst>
  <p:sldIdLst>
    <p:sldId id="256" r:id="rId5"/>
    <p:sldId id="272" r:id="rId6"/>
    <p:sldId id="257" r:id="rId7"/>
    <p:sldId id="269" r:id="rId8"/>
    <p:sldId id="275" r:id="rId9"/>
    <p:sldId id="258" r:id="rId10"/>
    <p:sldId id="259" r:id="rId11"/>
    <p:sldId id="260" r:id="rId12"/>
    <p:sldId id="277" r:id="rId13"/>
    <p:sldId id="262" r:id="rId14"/>
    <p:sldId id="261" r:id="rId15"/>
    <p:sldId id="263" r:id="rId16"/>
    <p:sldId id="276" r:id="rId17"/>
    <p:sldId id="270" r:id="rId18"/>
    <p:sldId id="264" r:id="rId19"/>
    <p:sldId id="265" r:id="rId20"/>
    <p:sldId id="278" r:id="rId21"/>
    <p:sldId id="279" r:id="rId22"/>
    <p:sldId id="267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574"/>
  </p:normalViewPr>
  <p:slideViewPr>
    <p:cSldViewPr>
      <p:cViewPr varScale="1">
        <p:scale>
          <a:sx n="90" d="100"/>
          <a:sy n="90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3EA5F-D5D6-104D-AB90-A40142EBECDE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37209-5148-634E-935F-F2249B30D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9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37209-5148-634E-935F-F2249B30DC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1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171E94-0AC1-4C4B-B4AA-A0640ACE6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A2AD0E-8ADB-4D83-8D89-D1007F4D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124200"/>
            <a:ext cx="1543050" cy="3249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124200"/>
            <a:ext cx="4476750" cy="3249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509AD6-9E0A-4095-A422-7C984C6B2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B81C39-9130-47EB-8CB2-7E8D3B7CF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DD4CC2-1A21-4B74-934D-32ADC4C78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BB48BB-6FD3-4267-8A6B-3E015CCFF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560171-9BBE-425C-83DF-A3A13D435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396D87-F98D-4B0D-B75F-02315F55E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E5EE40-331D-4B13-8230-BAE16493D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1D51D1-6440-444C-9D89-92D1B4A38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5E35AC-0F6F-42BD-BCD0-BB0691940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DE13E6-C1B0-4CD7-BCB7-F533BDEEF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A2C6CD-8277-495F-BB3C-72FCD2818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096273-9198-4734-B364-D4F4396E6B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6199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6199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46505E-1AB5-4E90-BFAA-3710397AB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2ECC2D-8BE4-4B8F-8B6F-37A31A8AE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1BBC61-60BF-4C95-92B7-2E658BBF4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85F1F3-E45E-4548-A5B4-75975B15D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5010150"/>
            <a:ext cx="3009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5010150"/>
            <a:ext cx="3009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875076-532A-4C46-BD5C-D0FD71E29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D10C6F-19E6-488A-A842-05A0FB00E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9742F6-FB79-4F14-8CC6-D264EDEB7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956CCD-BF71-4C35-B522-DFF945D2C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0B9932-9AA7-44E7-BAD6-B231355A8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C5DA71-973B-471A-A8A2-8486E8F4BB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4EFC08-8583-4408-B61B-E1E2A4C694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A097B6-0D22-4E76-957E-404EC0245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895600"/>
            <a:ext cx="1543050" cy="3486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2895600"/>
            <a:ext cx="4476750" cy="3486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D1E21B-6E76-4A78-8ACC-4365B232B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2ECC2D-8BE4-4B8F-8B6F-37A31A8AE380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378616292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1BBC61-60BF-4C95-92B7-2E658BBF43B9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833526000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85F1F3-E45E-4548-A5B4-75975B15D183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619931655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5010150"/>
            <a:ext cx="3009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5010150"/>
            <a:ext cx="3009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875076-532A-4C46-BD5C-D0FD71E29C79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554533998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D10C6F-19E6-488A-A842-05A0FB00E939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511568259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9742F6-FB79-4F14-8CC6-D264EDEB7672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65966120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5002213"/>
            <a:ext cx="3009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5002213"/>
            <a:ext cx="3009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7B76A5-5478-4991-BC0F-C787A402E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956CCD-BF71-4C35-B522-DFF945D2C55B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40916763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C5DA71-973B-471A-A8A2-8486E8F4BB16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658296444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4EFC08-8583-4408-B61B-E1E2A4C69491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059186850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A097B6-0D22-4E76-957E-404EC0245B6B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866943961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895600"/>
            <a:ext cx="1543050" cy="3486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2895600"/>
            <a:ext cx="4476750" cy="3486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D1E21B-6E76-4A78-8ACC-4365B232BE1F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03519246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91E0D5-81A9-4AAC-99BF-D2BE570DC9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F5567C-272F-4C91-8349-F9724482F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E51CF8-06A0-48AA-8CF8-A53829F6F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243693-4003-4684-80F7-CA7A330AF4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70A0F3-2F3C-4FDD-BFBC-56E4C9FFE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124200"/>
            <a:ext cx="6172200" cy="189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5002213"/>
            <a:ext cx="61722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68438" y="5153025"/>
            <a:ext cx="322262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6F055FCC-6F77-4C2B-BE7F-4AE909FB57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696464"/>
          </a:solidFill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696464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696464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696464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696464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696464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696464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696464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696464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9pPr>
    </p:titleStyle>
    <p:bodyStyle>
      <a:lvl1pPr algn="l" rtl="0" fontAlgn="base">
        <a:spcBef>
          <a:spcPts val="600"/>
        </a:spcBef>
        <a:spcAft>
          <a:spcPct val="0"/>
        </a:spcAft>
        <a:defRPr b="1">
          <a:solidFill>
            <a:srgbClr val="696464"/>
          </a:solidFill>
          <a:latin typeface="+mn-lt"/>
          <a:ea typeface="+mn-ea"/>
          <a:cs typeface="+mn-cs"/>
          <a:sym typeface="Lucida Grande" charset="0"/>
        </a:defRPr>
      </a:lvl1pPr>
      <a:lvl2pPr marL="419100" algn="ctr" rtl="0" fontAlgn="base">
        <a:spcBef>
          <a:spcPts val="50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2pPr>
      <a:lvl3pPr marL="876300" algn="ctr" rtl="0" fontAlgn="base">
        <a:spcBef>
          <a:spcPts val="400"/>
        </a:spcBef>
        <a:spcAft>
          <a:spcPct val="0"/>
        </a:spcAft>
        <a:defRPr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3pPr>
      <a:lvl4pPr marL="1333500" algn="ctr" rtl="0" fontAlgn="base">
        <a:spcBef>
          <a:spcPts val="400"/>
        </a:spcBef>
        <a:spcAft>
          <a:spcPct val="0"/>
        </a:spcAft>
        <a:defRPr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4pPr>
      <a:lvl5pPr marL="1790700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5pPr>
      <a:lvl6pPr marL="2247900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6pPr>
      <a:lvl7pPr marL="2705100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7pPr>
      <a:lvl8pPr marL="3162300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8pPr>
      <a:lvl9pPr marL="3619500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8B8D0D54-B94C-4840-B5F4-E8E7B8A627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696464"/>
          </a:solidFill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696464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696464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696464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696464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696464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696464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696464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696464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rgbClr val="D34817"/>
        </a:buClr>
        <a:buSzPct val="69000"/>
        <a:buFont typeface="Wingdings" pitchFamily="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601663" indent="-274638" algn="l" rtl="0" fontAlgn="base">
        <a:spcBef>
          <a:spcPts val="500"/>
        </a:spcBef>
        <a:spcAft>
          <a:spcPct val="0"/>
        </a:spcAft>
        <a:buClr>
          <a:srgbClr val="D34817"/>
        </a:buClr>
        <a:buSzPct val="80000"/>
        <a:buFont typeface="Wingdings 2" pitchFamily="18" charset="2"/>
        <a:buChar char=""/>
        <a:defRPr sz="21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876300" indent="-184150" algn="l" rtl="0" fontAlgn="base">
        <a:spcBef>
          <a:spcPts val="400"/>
        </a:spcBef>
        <a:spcAft>
          <a:spcPct val="0"/>
        </a:spcAft>
        <a:buClr>
          <a:srgbClr val="B93F14"/>
        </a:buClr>
        <a:buSzPct val="60000"/>
        <a:buFont typeface="Wingdings" pitchFamily="2" charset="2"/>
        <a:buChar char="¢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149350" indent="-182563" algn="l" rtl="0" fontAlgn="base">
        <a:spcBef>
          <a:spcPts val="400"/>
        </a:spcBef>
        <a:spcAft>
          <a:spcPct val="0"/>
        </a:spcAft>
        <a:buClr>
          <a:srgbClr val="F0C0AF"/>
        </a:buClr>
        <a:buSzPct val="60000"/>
        <a:buFont typeface="Wingdings" pitchFamily="2" charset="2"/>
        <a:buChar char="¢"/>
        <a:defRPr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423988" indent="-182563" algn="l" rtl="0" fontAlgn="base">
        <a:spcBef>
          <a:spcPts val="400"/>
        </a:spcBef>
        <a:spcAft>
          <a:spcPct val="0"/>
        </a:spcAft>
        <a:buClr>
          <a:srgbClr val="DCB7B2"/>
        </a:buClr>
        <a:buSzPct val="68000"/>
        <a:buFont typeface="Wingdings 2" pitchFamily="18" charset="2"/>
        <a:buChar char=""/>
        <a:defRPr sz="16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1881188" indent="-182563" algn="l" rtl="0" fontAlgn="base">
        <a:spcBef>
          <a:spcPts val="400"/>
        </a:spcBef>
        <a:spcAft>
          <a:spcPct val="0"/>
        </a:spcAft>
        <a:buClr>
          <a:srgbClr val="DCB7B2"/>
        </a:buClr>
        <a:buSzPct val="68000"/>
        <a:buFont typeface="Wingdings 2" pitchFamily="18" charset="2"/>
        <a:buChar char=""/>
        <a:defRPr sz="16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338388" indent="-182563" algn="l" rtl="0" fontAlgn="base">
        <a:spcBef>
          <a:spcPts val="400"/>
        </a:spcBef>
        <a:spcAft>
          <a:spcPct val="0"/>
        </a:spcAft>
        <a:buClr>
          <a:srgbClr val="DCB7B2"/>
        </a:buClr>
        <a:buSzPct val="68000"/>
        <a:buFont typeface="Wingdings 2" pitchFamily="18" charset="2"/>
        <a:buChar char=""/>
        <a:defRPr sz="16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2795588" indent="-182563" algn="l" rtl="0" fontAlgn="base">
        <a:spcBef>
          <a:spcPts val="400"/>
        </a:spcBef>
        <a:spcAft>
          <a:spcPct val="0"/>
        </a:spcAft>
        <a:buClr>
          <a:srgbClr val="DCB7B2"/>
        </a:buClr>
        <a:buSzPct val="68000"/>
        <a:buFont typeface="Wingdings 2" pitchFamily="18" charset="2"/>
        <a:buChar char=""/>
        <a:defRPr sz="16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252788" indent="-182563" algn="l" rtl="0" fontAlgn="base">
        <a:spcBef>
          <a:spcPts val="400"/>
        </a:spcBef>
        <a:spcAft>
          <a:spcPct val="0"/>
        </a:spcAft>
        <a:buClr>
          <a:srgbClr val="DCB7B2"/>
        </a:buClr>
        <a:buSzPct val="68000"/>
        <a:buFont typeface="Wingdings 2" pitchFamily="18" charset="2"/>
        <a:buChar char=""/>
        <a:defRPr sz="16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63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2895600"/>
            <a:ext cx="6172200" cy="205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5010150"/>
            <a:ext cx="61722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82725" y="5153025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EB687133-00CC-469C-98F1-8A846ED8B8F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9pPr>
    </p:titleStyle>
    <p:bodyStyle>
      <a:lvl1pPr algn="l" rtl="0" fontAlgn="base">
        <a:spcBef>
          <a:spcPts val="600"/>
        </a:spcBef>
        <a:spcAft>
          <a:spcPct val="0"/>
        </a:spcAft>
        <a:defRPr b="1">
          <a:solidFill>
            <a:srgbClr val="E9E5DC"/>
          </a:solidFill>
          <a:latin typeface="+mn-lt"/>
          <a:ea typeface="+mn-ea"/>
          <a:cs typeface="+mn-cs"/>
          <a:sym typeface="Lucida Grande" charset="0"/>
        </a:defRPr>
      </a:lvl1pPr>
      <a:lvl2pPr marL="327025" algn="l" rtl="0" fontAlgn="base">
        <a:spcBef>
          <a:spcPts val="400"/>
        </a:spcBef>
        <a:spcAft>
          <a:spcPct val="0"/>
        </a:spcAft>
        <a:defRPr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2pPr>
      <a:lvl3pPr marL="692150" algn="l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3pPr>
      <a:lvl4pPr marL="966788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4pPr>
      <a:lvl5pPr marL="12414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5pPr>
      <a:lvl6pPr marL="16986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6pPr>
      <a:lvl7pPr marL="21558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7pPr>
      <a:lvl8pPr marL="26130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8pPr>
      <a:lvl9pPr marL="30702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63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2895600"/>
            <a:ext cx="6172200" cy="205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5010150"/>
            <a:ext cx="61722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82725" y="5153025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EB687133-00CC-469C-98F1-8A846ED8B8FF}" type="slidenum">
              <a:rPr lang="en-US">
                <a:solidFill>
                  <a:srgbClr val="FFFFFF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FFFFFF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9445289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9E5DC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9pPr>
    </p:titleStyle>
    <p:bodyStyle>
      <a:lvl1pPr algn="l" rtl="0" fontAlgn="base">
        <a:spcBef>
          <a:spcPts val="600"/>
        </a:spcBef>
        <a:spcAft>
          <a:spcPct val="0"/>
        </a:spcAft>
        <a:defRPr b="1">
          <a:solidFill>
            <a:srgbClr val="E9E5DC"/>
          </a:solidFill>
          <a:latin typeface="+mn-lt"/>
          <a:ea typeface="+mn-ea"/>
          <a:cs typeface="+mn-cs"/>
          <a:sym typeface="Lucida Grande" charset="0"/>
        </a:defRPr>
      </a:lvl1pPr>
      <a:lvl2pPr marL="327025" algn="l" rtl="0" fontAlgn="base">
        <a:spcBef>
          <a:spcPts val="400"/>
        </a:spcBef>
        <a:spcAft>
          <a:spcPct val="0"/>
        </a:spcAft>
        <a:defRPr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2pPr>
      <a:lvl3pPr marL="692150" algn="l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3pPr>
      <a:lvl4pPr marL="966788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4pPr>
      <a:lvl5pPr marL="12414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5pPr>
      <a:lvl6pPr marL="16986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6pPr>
      <a:lvl7pPr marL="21558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7pPr>
      <a:lvl8pPr marL="26130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8pPr>
      <a:lvl9pPr marL="3070225" algn="l" rtl="0" fontAlgn="base">
        <a:spcBef>
          <a:spcPts val="3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kings.uwo.ca/kings/assets/File/currentStudents/courses_enrollment/GraduateApplicationHandout.pdf" TargetMode="External"/><Relationship Id="rId3" Type="http://schemas.openxmlformats.org/officeDocument/2006/relationships/hyperlink" Target="mailto:claire.hass@kings.uwo.ca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cou.on.ca/key-issues/education/graduate-education/og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.on.ca/policy-advocacy/graduate-education" TargetMode="External"/><Relationship Id="rId4" Type="http://schemas.openxmlformats.org/officeDocument/2006/relationships/hyperlink" Target="https://osap.gov.on.ca/OSAPPortal/en/A-ZListofAid/PRDR007677.html%23P43_2704" TargetMode="External"/><Relationship Id="rId5" Type="http://schemas.openxmlformats.org/officeDocument/2006/relationships/hyperlink" Target="https://osap.gov.on.ca/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381000" y="0"/>
            <a:ext cx="622300" cy="6858000"/>
          </a:xfrm>
          <a:prstGeom prst="rect">
            <a:avLst/>
          </a:prstGeom>
          <a:solidFill>
            <a:schemeClr val="accent1">
              <a:alpha val="5372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5D9CE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990600" y="0"/>
            <a:ext cx="193675" cy="6858000"/>
          </a:xfrm>
          <a:prstGeom prst="rect">
            <a:avLst/>
          </a:prstGeom>
          <a:solidFill>
            <a:srgbClr val="F5D9CE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0" name="Rectangle 4"/>
          <p:cNvSpPr>
            <a:spLocks/>
          </p:cNvSpPr>
          <p:nvPr/>
        </p:nvSpPr>
        <p:spPr bwMode="auto">
          <a:xfrm>
            <a:off x="1139825" y="0"/>
            <a:ext cx="244475" cy="6858000"/>
          </a:xfrm>
          <a:prstGeom prst="rect">
            <a:avLst/>
          </a:prstGeom>
          <a:solidFill>
            <a:srgbClr val="FAEDE8">
              <a:alpha val="70979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04775" y="0"/>
            <a:ext cx="0" cy="6858000"/>
          </a:xfrm>
          <a:prstGeom prst="line">
            <a:avLst/>
          </a:prstGeom>
          <a:noFill/>
          <a:ln w="57150" cap="flat">
            <a:solidFill>
              <a:srgbClr val="F0C0AF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>
            <a:solidFill>
              <a:srgbClr val="FAEDE8">
                <a:alpha val="8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725613" y="0"/>
            <a:ext cx="0" cy="6858000"/>
          </a:xfrm>
          <a:prstGeom prst="line">
            <a:avLst/>
          </a:prstGeom>
          <a:noFill/>
          <a:ln w="28575" cap="flat">
            <a:solidFill>
              <a:srgbClr val="F0C0AF">
                <a:alpha val="81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7" name="Rectangle 11"/>
          <p:cNvSpPr>
            <a:spLocks/>
          </p:cNvSpPr>
          <p:nvPr/>
        </p:nvSpPr>
        <p:spPr bwMode="auto">
          <a:xfrm>
            <a:off x="1219200" y="0"/>
            <a:ext cx="88900" cy="6858000"/>
          </a:xfrm>
          <a:prstGeom prst="rect">
            <a:avLst/>
          </a:prstGeom>
          <a:solidFill>
            <a:schemeClr val="accent1">
              <a:alpha val="50980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8" name="Oval 12"/>
          <p:cNvSpPr>
            <a:spLocks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9" name="Oval 13"/>
          <p:cNvSpPr>
            <a:spLocks/>
          </p:cNvSpPr>
          <p:nvPr/>
        </p:nvSpPr>
        <p:spPr bwMode="auto">
          <a:xfrm>
            <a:off x="1308100" y="4865688"/>
            <a:ext cx="642938" cy="641350"/>
          </a:xfrm>
          <a:prstGeom prst="ellipse">
            <a:avLst/>
          </a:prstGeom>
          <a:solidFill>
            <a:srgbClr val="D3481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10" name="Oval 14"/>
          <p:cNvSpPr>
            <a:spLocks/>
          </p:cNvSpPr>
          <p:nvPr/>
        </p:nvSpPr>
        <p:spPr bwMode="auto">
          <a:xfrm>
            <a:off x="1090613" y="5499100"/>
            <a:ext cx="136525" cy="138113"/>
          </a:xfrm>
          <a:prstGeom prst="ellipse">
            <a:avLst/>
          </a:prstGeom>
          <a:solidFill>
            <a:srgbClr val="D34817"/>
          </a:solid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11" name="Oval 15"/>
          <p:cNvSpPr>
            <a:spLocks/>
          </p:cNvSpPr>
          <p:nvPr/>
        </p:nvSpPr>
        <p:spPr bwMode="auto">
          <a:xfrm>
            <a:off x="1663700" y="5788025"/>
            <a:ext cx="274638" cy="273050"/>
          </a:xfrm>
          <a:prstGeom prst="ellipse">
            <a:avLst/>
          </a:prstGeom>
          <a:solidFill>
            <a:srgbClr val="D34817"/>
          </a:solid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12" name="Oval 16"/>
          <p:cNvSpPr>
            <a:spLocks/>
          </p:cNvSpPr>
          <p:nvPr/>
        </p:nvSpPr>
        <p:spPr bwMode="auto">
          <a:xfrm>
            <a:off x="1905000" y="4495800"/>
            <a:ext cx="365125" cy="365125"/>
          </a:xfrm>
          <a:prstGeom prst="ellipse">
            <a:avLst/>
          </a:prstGeom>
          <a:solidFill>
            <a:srgbClr val="D3481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468438" y="5153025"/>
            <a:ext cx="322262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3DB4324F-80EA-4BB0-B61E-5F6015835523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OGS and SSHRC </a:t>
            </a:r>
            <a:r>
              <a:rPr lang="en-US" dirty="0" smtClean="0"/>
              <a:t>Information Session</a:t>
            </a:r>
            <a:endParaRPr lang="en-US" dirty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September 26, 2018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381000" y="0"/>
            <a:ext cx="622300" cy="6858000"/>
          </a:xfrm>
          <a:prstGeom prst="rect">
            <a:avLst/>
          </a:prstGeom>
          <a:solidFill>
            <a:schemeClr val="accent1">
              <a:alpha val="5372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5D9CE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990600" y="0"/>
            <a:ext cx="193675" cy="6858000"/>
          </a:xfrm>
          <a:prstGeom prst="rect">
            <a:avLst/>
          </a:prstGeom>
          <a:solidFill>
            <a:srgbClr val="F5D9CE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1139825" y="0"/>
            <a:ext cx="244475" cy="6858000"/>
          </a:xfrm>
          <a:prstGeom prst="rect">
            <a:avLst/>
          </a:prstGeom>
          <a:solidFill>
            <a:srgbClr val="FAEDE8">
              <a:alpha val="70979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04775" y="0"/>
            <a:ext cx="0" cy="6858000"/>
          </a:xfrm>
          <a:prstGeom prst="line">
            <a:avLst/>
          </a:prstGeom>
          <a:noFill/>
          <a:ln w="57150" cap="flat">
            <a:solidFill>
              <a:srgbClr val="F0C0AF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>
            <a:solidFill>
              <a:srgbClr val="FAEDE8">
                <a:alpha val="8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725613" y="0"/>
            <a:ext cx="0" cy="6858000"/>
          </a:xfrm>
          <a:prstGeom prst="line">
            <a:avLst/>
          </a:prstGeom>
          <a:noFill/>
          <a:ln w="28575" cap="flat">
            <a:solidFill>
              <a:srgbClr val="F0C0AF">
                <a:alpha val="81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0" name="Rectangle 10"/>
          <p:cNvSpPr>
            <a:spLocks/>
          </p:cNvSpPr>
          <p:nvPr/>
        </p:nvSpPr>
        <p:spPr bwMode="auto">
          <a:xfrm>
            <a:off x="1219200" y="0"/>
            <a:ext cx="88900" cy="6858000"/>
          </a:xfrm>
          <a:prstGeom prst="rect">
            <a:avLst/>
          </a:prstGeom>
          <a:solidFill>
            <a:schemeClr val="accent1">
              <a:alpha val="50980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1" name="Oval 11"/>
          <p:cNvSpPr>
            <a:spLocks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2" name="Oval 12"/>
          <p:cNvSpPr>
            <a:spLocks/>
          </p:cNvSpPr>
          <p:nvPr/>
        </p:nvSpPr>
        <p:spPr bwMode="auto">
          <a:xfrm>
            <a:off x="1323975" y="4865688"/>
            <a:ext cx="641350" cy="641350"/>
          </a:xfrm>
          <a:prstGeom prst="ellipse">
            <a:avLst/>
          </a:prstGeom>
          <a:solidFill>
            <a:srgbClr val="D3481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3" name="Oval 13"/>
          <p:cNvSpPr>
            <a:spLocks/>
          </p:cNvSpPr>
          <p:nvPr/>
        </p:nvSpPr>
        <p:spPr bwMode="auto">
          <a:xfrm>
            <a:off x="1090613" y="5499100"/>
            <a:ext cx="136525" cy="138113"/>
          </a:xfrm>
          <a:prstGeom prst="ellipse">
            <a:avLst/>
          </a:prstGeom>
          <a:solidFill>
            <a:srgbClr val="D34817"/>
          </a:solid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4" name="Oval 14"/>
          <p:cNvSpPr>
            <a:spLocks/>
          </p:cNvSpPr>
          <p:nvPr/>
        </p:nvSpPr>
        <p:spPr bwMode="auto">
          <a:xfrm>
            <a:off x="1663700" y="5791200"/>
            <a:ext cx="274638" cy="273050"/>
          </a:xfrm>
          <a:prstGeom prst="ellipse">
            <a:avLst/>
          </a:prstGeom>
          <a:solidFill>
            <a:srgbClr val="D34817"/>
          </a:solid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5" name="Oval 15"/>
          <p:cNvSpPr>
            <a:spLocks/>
          </p:cNvSpPr>
          <p:nvPr/>
        </p:nvSpPr>
        <p:spPr bwMode="auto">
          <a:xfrm>
            <a:off x="1878013" y="4478338"/>
            <a:ext cx="366712" cy="366712"/>
          </a:xfrm>
          <a:prstGeom prst="ellipse">
            <a:avLst/>
          </a:prstGeom>
          <a:solidFill>
            <a:srgbClr val="D3481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9096375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482725" y="5153025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D7877DB2-7591-45C4-8BDD-73E89F77E184}" type="slidenum">
              <a:rPr lang="en-US" sz="1400" b="1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10</a:t>
            </a:fld>
            <a:endParaRPr lang="en-US" sz="1400" b="1">
              <a:solidFill>
                <a:schemeClr val="tx1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Canada Graduate Scholarship (CGS)</a:t>
            </a:r>
            <a:br>
              <a:rPr lang="en-US" dirty="0" smtClean="0"/>
            </a:br>
            <a:r>
              <a:rPr lang="en-US" sz="2400" b="0" dirty="0" smtClean="0"/>
              <a:t>offered by Social Sciences and Humanities Research </a:t>
            </a:r>
            <a:r>
              <a:rPr lang="en-US" sz="2400" b="0" dirty="0"/>
              <a:t>Council (</a:t>
            </a:r>
            <a:r>
              <a:rPr lang="en-US" sz="2400" b="0" dirty="0" smtClean="0"/>
              <a:t>SSHRC)</a:t>
            </a:r>
            <a:endParaRPr lang="en-US" sz="2400" b="0" dirty="0"/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u="sng" dirty="0">
                <a:solidFill>
                  <a:srgbClr val="CC9900"/>
                </a:solidFill>
              </a:rPr>
              <a:t>http://</a:t>
            </a:r>
            <a:r>
              <a:rPr lang="en-US" u="sng" dirty="0" err="1">
                <a:solidFill>
                  <a:srgbClr val="CC9900"/>
                </a:solidFill>
              </a:rPr>
              <a:t>www.nserc-crsng.gc.ca</a:t>
            </a:r>
            <a:r>
              <a:rPr lang="en-US" u="sng" dirty="0">
                <a:solidFill>
                  <a:srgbClr val="CC9900"/>
                </a:solidFill>
              </a:rPr>
              <a:t>/Students-</a:t>
            </a:r>
            <a:r>
              <a:rPr lang="en-US" u="sng" dirty="0" err="1">
                <a:solidFill>
                  <a:srgbClr val="CC9900"/>
                </a:solidFill>
              </a:rPr>
              <a:t>Etudiants</a:t>
            </a:r>
            <a:r>
              <a:rPr lang="en-US" u="sng" dirty="0">
                <a:solidFill>
                  <a:srgbClr val="CC9900"/>
                </a:solidFill>
              </a:rPr>
              <a:t>/PG-CS/CGSM-</a:t>
            </a:r>
            <a:r>
              <a:rPr lang="en-US" u="sng" dirty="0" err="1">
                <a:solidFill>
                  <a:srgbClr val="CC9900"/>
                </a:solidFill>
              </a:rPr>
              <a:t>BESCM_eng.asp</a:t>
            </a:r>
            <a:endParaRPr lang="en-US" u="sng" dirty="0">
              <a:solidFill>
                <a:srgbClr val="CC99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06EA1B5D-CFB0-4C68-895D-E0EAA4A384C6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11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Joseph-Armand Bombardier Canada Graduate Scholarships: SSHRC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50838" y="1600200"/>
            <a:ext cx="8137525" cy="4873625"/>
          </a:xfrm>
          <a:ln/>
        </p:spPr>
        <p:txBody>
          <a:bodyPr/>
          <a:lstStyle/>
          <a:p>
            <a:pPr marL="234950" indent="-234950">
              <a:lnSpc>
                <a:spcPct val="90000"/>
              </a:lnSpc>
            </a:pPr>
            <a:r>
              <a:rPr lang="en-US" dirty="0"/>
              <a:t>Value: $ </a:t>
            </a:r>
            <a:r>
              <a:rPr lang="en-US" dirty="0" smtClean="0"/>
              <a:t>17,500 </a:t>
            </a:r>
            <a:r>
              <a:rPr lang="en-US" dirty="0"/>
              <a:t>for 12 months, </a:t>
            </a:r>
            <a:r>
              <a:rPr lang="en-US" dirty="0" smtClean="0"/>
              <a:t>non-renewable (up to 2500 offered Canada-wide)</a:t>
            </a:r>
          </a:p>
          <a:p>
            <a:pPr marL="234950" indent="-234950">
              <a:lnSpc>
                <a:spcPct val="90000"/>
              </a:lnSpc>
            </a:pPr>
            <a:endParaRPr lang="en-US" dirty="0"/>
          </a:p>
          <a:p>
            <a:pPr marL="234950" indent="-234950">
              <a:lnSpc>
                <a:spcPct val="90000"/>
              </a:lnSpc>
            </a:pPr>
            <a:r>
              <a:rPr lang="en-US" dirty="0" smtClean="0"/>
              <a:t>Deadline: </a:t>
            </a:r>
            <a:r>
              <a:rPr lang="en-US" b="1" u="sng" dirty="0" smtClean="0"/>
              <a:t>December 1, </a:t>
            </a:r>
            <a:r>
              <a:rPr lang="en-US" b="1" u="sng" dirty="0" smtClean="0"/>
              <a:t>2018, </a:t>
            </a:r>
            <a:r>
              <a:rPr lang="en-US" b="1" u="sng" dirty="0" smtClean="0"/>
              <a:t>8pm ET</a:t>
            </a:r>
            <a:endParaRPr lang="en-US" b="1" u="sng" dirty="0"/>
          </a:p>
          <a:p>
            <a:pPr marL="234950" indent="-234950">
              <a:lnSpc>
                <a:spcPct val="90000"/>
              </a:lnSpc>
            </a:pPr>
            <a:endParaRPr lang="en-US" dirty="0"/>
          </a:p>
          <a:p>
            <a:pPr marL="234950" indent="-234950">
              <a:lnSpc>
                <a:spcPct val="90000"/>
              </a:lnSpc>
            </a:pPr>
            <a:r>
              <a:rPr lang="en-US" dirty="0"/>
              <a:t>Tenable: </a:t>
            </a:r>
            <a:r>
              <a:rPr lang="en-US" dirty="0" smtClean="0"/>
              <a:t>At a recognized </a:t>
            </a:r>
            <a:r>
              <a:rPr lang="en-US" dirty="0"/>
              <a:t>Canadian </a:t>
            </a:r>
            <a:r>
              <a:rPr lang="en-US" dirty="0" smtClean="0"/>
              <a:t>university</a:t>
            </a:r>
            <a:endParaRPr lang="en-US" dirty="0"/>
          </a:p>
          <a:p>
            <a:pPr marL="234950" indent="-234950">
              <a:lnSpc>
                <a:spcPct val="90000"/>
              </a:lnSpc>
            </a:pPr>
            <a:endParaRPr lang="en-US" dirty="0"/>
          </a:p>
          <a:p>
            <a:pPr marL="234950" indent="-234950">
              <a:lnSpc>
                <a:spcPct val="90000"/>
              </a:lnSpc>
            </a:pPr>
            <a:r>
              <a:rPr lang="en-US" dirty="0"/>
              <a:t>Eligibility: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Be </a:t>
            </a:r>
            <a:r>
              <a:rPr lang="en-US" sz="2200" dirty="0"/>
              <a:t>a citizen or permanent resident of </a:t>
            </a:r>
            <a:r>
              <a:rPr lang="en-US" sz="2200" dirty="0" smtClean="0"/>
              <a:t>Canada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Have </a:t>
            </a:r>
            <a:r>
              <a:rPr lang="en-US" sz="2200" dirty="0"/>
              <a:t>achieved </a:t>
            </a:r>
            <a:r>
              <a:rPr lang="en-US" sz="2200" dirty="0" smtClean="0"/>
              <a:t>an first-class average </a:t>
            </a:r>
            <a:r>
              <a:rPr lang="en-US" sz="2200" b="1" dirty="0" smtClean="0"/>
              <a:t>(80%) in </a:t>
            </a:r>
            <a:r>
              <a:rPr lang="en-US" sz="2200" b="1" dirty="0"/>
              <a:t>each of the last two years of </a:t>
            </a:r>
            <a:r>
              <a:rPr lang="en-US" sz="2200" b="1" dirty="0" smtClean="0"/>
              <a:t>study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Be entering a program with a </a:t>
            </a:r>
            <a:r>
              <a:rPr lang="en-US" sz="2200" b="1" dirty="0" smtClean="0"/>
              <a:t>significant research component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62672430-6D91-4721-921D-E6E7813C7080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12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873625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Academic </a:t>
            </a:r>
            <a:r>
              <a:rPr lang="en-US" sz="2400" dirty="0"/>
              <a:t>excellence - </a:t>
            </a:r>
            <a:r>
              <a:rPr lang="en-US" sz="2400" dirty="0" smtClean="0"/>
              <a:t>50%</a:t>
            </a:r>
          </a:p>
          <a:p>
            <a:pPr lvl="1"/>
            <a:r>
              <a:rPr lang="en-US" sz="1800" dirty="0"/>
              <a:t>Academic record (first class average)</a:t>
            </a:r>
          </a:p>
          <a:p>
            <a:pPr lvl="1"/>
            <a:r>
              <a:rPr lang="en-US" sz="1800" dirty="0"/>
              <a:t>Scholarships and awards held</a:t>
            </a:r>
          </a:p>
          <a:p>
            <a:pPr lvl="1"/>
            <a:r>
              <a:rPr lang="en-US" sz="1800" dirty="0"/>
              <a:t>Type of program and course load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lvl="1" indent="0">
              <a:lnSpc>
                <a:spcPct val="80000"/>
              </a:lnSpc>
              <a:spcBef>
                <a:spcPts val="600"/>
              </a:spcBef>
              <a:buSzPct val="69000"/>
              <a:buNone/>
            </a:pPr>
            <a:r>
              <a:rPr lang="en-US" sz="2400" dirty="0"/>
              <a:t>Research potential - 30%</a:t>
            </a:r>
          </a:p>
          <a:p>
            <a:pPr lvl="1"/>
            <a:r>
              <a:rPr lang="en-US" sz="1800" dirty="0" smtClean="0"/>
              <a:t>Quality, originality, significance</a:t>
            </a:r>
            <a:r>
              <a:rPr lang="en-US" sz="1800" dirty="0"/>
              <a:t>, feasibility and merit of proposed </a:t>
            </a:r>
            <a:r>
              <a:rPr lang="en-US" sz="1800" dirty="0" smtClean="0"/>
              <a:t>research</a:t>
            </a:r>
          </a:p>
          <a:p>
            <a:pPr lvl="1"/>
            <a:r>
              <a:rPr lang="en-US" sz="1800" dirty="0" smtClean="0"/>
              <a:t>Relevance </a:t>
            </a:r>
            <a:r>
              <a:rPr lang="en-US" sz="1800" dirty="0"/>
              <a:t>of work </a:t>
            </a:r>
            <a:r>
              <a:rPr lang="en-US" sz="1800" dirty="0" smtClean="0"/>
              <a:t>&amp; </a:t>
            </a:r>
            <a:r>
              <a:rPr lang="en-US" sz="1800" dirty="0"/>
              <a:t>academic training </a:t>
            </a:r>
            <a:r>
              <a:rPr lang="en-US" sz="1800" dirty="0" smtClean="0"/>
              <a:t>proposed </a:t>
            </a:r>
            <a:r>
              <a:rPr lang="en-US" sz="1800" dirty="0"/>
              <a:t>research</a:t>
            </a:r>
          </a:p>
          <a:p>
            <a:pPr lvl="1"/>
            <a:r>
              <a:rPr lang="en-US" sz="1800" dirty="0" smtClean="0"/>
              <a:t>Judgment </a:t>
            </a:r>
            <a:r>
              <a:rPr lang="en-US" sz="1800" dirty="0"/>
              <a:t>and ability to think critically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Personal Characteristics – 20%</a:t>
            </a:r>
          </a:p>
          <a:p>
            <a:pPr lvl="1"/>
            <a:r>
              <a:rPr lang="en-US" sz="1800" dirty="0" smtClean="0"/>
              <a:t>Work, leadership, and volunteer experience</a:t>
            </a:r>
          </a:p>
          <a:p>
            <a:pPr lvl="1"/>
            <a:r>
              <a:rPr lang="en-US" sz="1800" dirty="0" smtClean="0"/>
              <a:t>Ability to communicate logically both verbally and in written work</a:t>
            </a:r>
          </a:p>
          <a:p>
            <a:pPr lvl="1"/>
            <a:endParaRPr lang="en-US" sz="1800" dirty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62672430-6D91-4721-921D-E6E7813C7080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13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077200" cy="4264025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1" dirty="0"/>
              <a:t>Proposed Host Institution</a:t>
            </a:r>
            <a:endParaRPr lang="en-US" dirty="0"/>
          </a:p>
          <a:p>
            <a:r>
              <a:rPr lang="en-US" sz="2000" dirty="0"/>
              <a:t>You must indicate the institution at which you intend to hold the award. </a:t>
            </a:r>
            <a:endParaRPr lang="en-US" sz="2000" dirty="0" smtClean="0"/>
          </a:p>
          <a:p>
            <a:r>
              <a:rPr lang="en-US" sz="2000" dirty="0" smtClean="0"/>
              <a:t>You </a:t>
            </a:r>
            <a:r>
              <a:rPr lang="en-US" sz="2000" dirty="0"/>
              <a:t>can select up to five </a:t>
            </a:r>
            <a:r>
              <a:rPr lang="en-US" sz="2000" dirty="0" smtClean="0"/>
              <a:t>institutions at which you </a:t>
            </a:r>
            <a:r>
              <a:rPr lang="en-US" sz="2000" dirty="0"/>
              <a:t>will apply for </a:t>
            </a:r>
            <a:r>
              <a:rPr lang="en-US" sz="2000" dirty="0" smtClean="0"/>
              <a:t>full-time</a:t>
            </a:r>
            <a:r>
              <a:rPr lang="en-US" sz="2000" dirty="0"/>
              <a:t> admission to an eligible program of </a:t>
            </a:r>
            <a:r>
              <a:rPr lang="en-US" sz="2000" dirty="0" smtClean="0"/>
              <a:t>study</a:t>
            </a:r>
          </a:p>
          <a:p>
            <a:r>
              <a:rPr lang="en-US" sz="2000" dirty="0" smtClean="0"/>
              <a:t>Any </a:t>
            </a:r>
            <a:r>
              <a:rPr lang="en-US" sz="2000" dirty="0"/>
              <a:t>institution may only be selected once. Additionally, only one department per institution may be selected.</a:t>
            </a:r>
          </a:p>
        </p:txBody>
      </p:sp>
    </p:spTree>
    <p:extLst>
      <p:ext uri="{BB962C8B-B14F-4D97-AF65-F5344CB8AC3E}">
        <p14:creationId xmlns:p14="http://schemas.microsoft.com/office/powerpoint/2010/main" val="842190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62672430-6D91-4721-921D-E6E7813C7080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14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Canada Graduate Scholarship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4492625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200" dirty="0"/>
          </a:p>
          <a:p>
            <a:pPr marL="234950" indent="-234950">
              <a:lnSpc>
                <a:spcPct val="80000"/>
              </a:lnSpc>
            </a:pPr>
            <a:r>
              <a:rPr lang="en-US" dirty="0" smtClean="0"/>
              <a:t> Application Form (online)</a:t>
            </a:r>
            <a:endParaRPr lang="en-US" dirty="0"/>
          </a:p>
          <a:p>
            <a:pPr marL="234950" indent="-234950">
              <a:lnSpc>
                <a:spcPct val="80000"/>
              </a:lnSpc>
            </a:pPr>
            <a:r>
              <a:rPr lang="en-US" dirty="0" smtClean="0"/>
              <a:t> Program </a:t>
            </a:r>
            <a:r>
              <a:rPr lang="en-US" dirty="0"/>
              <a:t>of Study </a:t>
            </a:r>
            <a:r>
              <a:rPr lang="en-US" dirty="0" smtClean="0"/>
              <a:t>(1 page for research summary &amp; 1 page for bibliography)</a:t>
            </a:r>
          </a:p>
          <a:p>
            <a:pPr marL="234950" indent="-234950">
              <a:lnSpc>
                <a:spcPct val="80000"/>
              </a:lnSpc>
            </a:pPr>
            <a:r>
              <a:rPr lang="en-US" dirty="0" smtClean="0"/>
              <a:t> Transcripts (scanned together as a single document)</a:t>
            </a:r>
          </a:p>
          <a:p>
            <a:pPr marL="234950" indent="-234950"/>
            <a:r>
              <a:rPr lang="en-US" dirty="0" smtClean="0"/>
              <a:t> Reference Assessments (2 – sent electronically)</a:t>
            </a:r>
            <a:endParaRPr lang="en-US" dirty="0"/>
          </a:p>
          <a:p>
            <a:pPr marL="234950" indent="-234950"/>
            <a:r>
              <a:rPr lang="en-US" dirty="0" smtClean="0"/>
              <a:t> Common CV</a:t>
            </a:r>
          </a:p>
          <a:p>
            <a:pPr marL="234950" indent="-234950"/>
            <a:r>
              <a:rPr lang="en-US" dirty="0" smtClean="0"/>
              <a:t> Agree to Terms and Conditions</a:t>
            </a:r>
          </a:p>
          <a:p>
            <a:pPr marL="234950" indent="-234950">
              <a:lnSpc>
                <a:spcPct val="8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746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C1500BD6-4A04-42DB-ABF7-CD749CBF4748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15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Canada Graduate Scholarship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467600" cy="4035425"/>
          </a:xfrm>
          <a:ln/>
        </p:spPr>
        <p:txBody>
          <a:bodyPr/>
          <a:lstStyle/>
          <a:p>
            <a:pPr marL="234950" indent="-234950">
              <a:lnSpc>
                <a:spcPct val="80000"/>
              </a:lnSpc>
            </a:pPr>
            <a:r>
              <a:rPr lang="en-US" dirty="0"/>
              <a:t>Michael Smith Foreign Study Supplement</a:t>
            </a:r>
          </a:p>
          <a:p>
            <a:pPr marL="234950" indent="-234950">
              <a:lnSpc>
                <a:spcPct val="80000"/>
              </a:lnSpc>
            </a:pPr>
            <a:r>
              <a:rPr lang="en-US" dirty="0"/>
              <a:t>Up to $6000 for 3 to 6 months, </a:t>
            </a:r>
            <a:r>
              <a:rPr lang="en-US" dirty="0" smtClean="0"/>
              <a:t>non-renewable</a:t>
            </a:r>
          </a:p>
          <a:p>
            <a:pPr marL="234950" indent="-234950">
              <a:lnSpc>
                <a:spcPct val="80000"/>
              </a:lnSpc>
            </a:pPr>
            <a:r>
              <a:rPr lang="en-US" dirty="0" smtClean="0"/>
              <a:t>Deadline: June 10 and October 10 each year</a:t>
            </a:r>
            <a:endParaRPr lang="en-US" dirty="0"/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US" sz="1700" dirty="0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000" dirty="0"/>
              <a:t>Applicant must hold an active CGS at the time your study period abroad starts; 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US" sz="2000" dirty="0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/>
              <a:t>Be </a:t>
            </a:r>
            <a:r>
              <a:rPr lang="en-US" sz="2000" dirty="0"/>
              <a:t>registered full time in a graduate research studies program at a Canadian institution for the duration of the time abroad; 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US" sz="2000" dirty="0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/>
              <a:t>Return </a:t>
            </a:r>
            <a:r>
              <a:rPr lang="en-US" sz="2000" dirty="0"/>
              <a:t>to complete your graduate degree in Canada</a:t>
            </a:r>
            <a:r>
              <a:rPr lang="en-US" sz="1700" dirty="0"/>
              <a:t>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768FD06B-A44F-4210-9323-81B2FBD7F519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16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Other Scholarships &amp; Bursaries</a:t>
            </a:r>
            <a:endParaRPr lang="en-US" dirty="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467600" cy="4340225"/>
          </a:xfrm>
          <a:ln/>
        </p:spPr>
        <p:txBody>
          <a:bodyPr/>
          <a:lstStyle/>
          <a:p>
            <a:pPr marL="234950" indent="-234950"/>
            <a:r>
              <a:rPr lang="en-US" dirty="0" smtClean="0"/>
              <a:t> Upon acceptance, check with your department and your school’s financial aid office to see if there are further scholarship/bursary options</a:t>
            </a:r>
          </a:p>
          <a:p>
            <a:pPr marL="234950" indent="-234950"/>
            <a:r>
              <a:rPr lang="en-US" dirty="0" smtClean="0"/>
              <a:t> Not all bursaries are selected on grade standing (e.g. travel bursaries, group-specific bursaries)</a:t>
            </a:r>
          </a:p>
          <a:p>
            <a:pPr marL="234950" indent="-234950"/>
            <a:r>
              <a:rPr lang="en-US" dirty="0" smtClean="0"/>
              <a:t> International schools will have their own scholarship system</a:t>
            </a:r>
          </a:p>
          <a:p>
            <a:pPr marL="234950" indent="-234950"/>
            <a:endParaRPr lang="en-US" dirty="0"/>
          </a:p>
        </p:txBody>
      </p:sp>
      <p:sp>
        <p:nvSpPr>
          <p:cNvPr id="11" name="Line 1"/>
          <p:cNvSpPr>
            <a:spLocks noChangeShapeType="1"/>
          </p:cNvSpPr>
          <p:nvPr/>
        </p:nvSpPr>
        <p:spPr bwMode="auto">
          <a:xfrm>
            <a:off x="8915400" y="15240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"/>
          <p:cNvSpPr>
            <a:spLocks noChangeShapeType="1"/>
          </p:cNvSpPr>
          <p:nvPr/>
        </p:nvSpPr>
        <p:spPr bwMode="auto">
          <a:xfrm>
            <a:off x="9067800" y="30480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FCFF470A-2D59-4139-99A5-EB678034EC3A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17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  <a:ln/>
        </p:spPr>
        <p:txBody>
          <a:bodyPr/>
          <a:lstStyle/>
          <a:p>
            <a:r>
              <a:rPr lang="en-US" dirty="0" smtClean="0"/>
              <a:t>Why Grad School?</a:t>
            </a:r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848600" cy="2362200"/>
          </a:xfrm>
          <a:ln/>
        </p:spPr>
        <p:txBody>
          <a:bodyPr/>
          <a:lstStyle/>
          <a:p>
            <a:r>
              <a:rPr lang="en-US" b="1" dirty="0"/>
              <a:t>Tri-Agency Canada Graduate Scholarships- Master’s (CGSM) Information Sessions! </a:t>
            </a:r>
            <a:r>
              <a:rPr lang="en-US" dirty="0"/>
              <a:t>SGPS staff will give a presentation on the internal process of application at Western. This is a one-hour session offered on four different days in the IGAB Classroom 1N05. No registration required. </a:t>
            </a:r>
          </a:p>
          <a:p>
            <a:r>
              <a:rPr lang="en-US" dirty="0" smtClean="0"/>
              <a:t>Tuesday</a:t>
            </a:r>
            <a:r>
              <a:rPr lang="en-US" dirty="0"/>
              <a:t>, October 9, </a:t>
            </a:r>
            <a:r>
              <a:rPr lang="en-US" dirty="0" smtClean="0"/>
              <a:t>2018, 11</a:t>
            </a:r>
            <a:r>
              <a:rPr lang="en-US" dirty="0"/>
              <a:t>:30am-12:30pm </a:t>
            </a:r>
          </a:p>
          <a:p>
            <a:r>
              <a:rPr lang="en-US" dirty="0" smtClean="0"/>
              <a:t>Thursday</a:t>
            </a:r>
            <a:r>
              <a:rPr lang="en-US" dirty="0"/>
              <a:t>, October 11, </a:t>
            </a:r>
            <a:r>
              <a:rPr lang="en-US" dirty="0" smtClean="0"/>
              <a:t>2018, 1:</a:t>
            </a:r>
            <a:r>
              <a:rPr lang="en-US" dirty="0"/>
              <a:t>30pm-2:</a:t>
            </a:r>
            <a:r>
              <a:rPr lang="en-US" dirty="0" smtClean="0"/>
              <a:t>30pm</a:t>
            </a:r>
            <a:endParaRPr lang="en-US" dirty="0"/>
          </a:p>
          <a:p>
            <a:r>
              <a:rPr lang="en-US" dirty="0" smtClean="0"/>
              <a:t>Monday</a:t>
            </a:r>
            <a:r>
              <a:rPr lang="en-US" dirty="0"/>
              <a:t>, October 15, </a:t>
            </a:r>
            <a:r>
              <a:rPr lang="en-US" dirty="0" smtClean="0"/>
              <a:t>2018, 1</a:t>
            </a:r>
            <a:r>
              <a:rPr lang="en-US" dirty="0"/>
              <a:t>:30am-12:30pm </a:t>
            </a:r>
            <a:endParaRPr lang="en-US" dirty="0" smtClean="0"/>
          </a:p>
          <a:p>
            <a:r>
              <a:rPr lang="en-US" dirty="0" smtClean="0"/>
              <a:t>Wednesday</a:t>
            </a:r>
            <a:r>
              <a:rPr lang="en-US" dirty="0"/>
              <a:t>, October 17, </a:t>
            </a:r>
            <a:r>
              <a:rPr lang="en-US" dirty="0" smtClean="0"/>
              <a:t>2018, 1</a:t>
            </a:r>
            <a:r>
              <a:rPr lang="en-US" dirty="0"/>
              <a:t>:30pm-2:</a:t>
            </a:r>
            <a:r>
              <a:rPr lang="en-US" dirty="0" smtClean="0"/>
              <a:t>30p</a:t>
            </a:r>
          </a:p>
          <a:p>
            <a:r>
              <a:rPr lang="en-US" dirty="0" smtClean="0"/>
              <a:t>Monday</a:t>
            </a:r>
            <a:r>
              <a:rPr lang="en-US" dirty="0"/>
              <a:t>, November 12, </a:t>
            </a:r>
            <a:r>
              <a:rPr lang="en-US" dirty="0" smtClean="0"/>
              <a:t>2018, 1</a:t>
            </a:r>
            <a:r>
              <a:rPr lang="en-US" dirty="0"/>
              <a:t>:30pm-2:</a:t>
            </a:r>
            <a:r>
              <a:rPr lang="en-US" dirty="0" smtClean="0"/>
              <a:t>30pm</a:t>
            </a: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53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FCFF470A-2D59-4139-99A5-EB678034EC3A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18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467600" cy="715962"/>
          </a:xfrm>
          <a:ln/>
        </p:spPr>
        <p:txBody>
          <a:bodyPr/>
          <a:lstStyle/>
          <a:p>
            <a:r>
              <a:rPr lang="en-US" dirty="0" smtClean="0"/>
              <a:t>Further Resources</a:t>
            </a:r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848600" cy="3048000"/>
          </a:xfrm>
          <a:ln/>
        </p:spPr>
        <p:txBody>
          <a:bodyPr/>
          <a:lstStyle/>
          <a:p>
            <a:pPr lvl="0"/>
            <a:r>
              <a:rPr lang="en-US" u="sng" dirty="0">
                <a:hlinkClick r:id="rId2"/>
              </a:rPr>
              <a:t>https://www.kings.uwo.ca/kings/assets/File/currentStudents/courses_enrollment/</a:t>
            </a:r>
            <a:r>
              <a:rPr lang="en-US" u="sng" dirty="0" smtClean="0">
                <a:hlinkClick r:id="rId2"/>
              </a:rPr>
              <a:t>GraduateApplicationHandout.pdf</a:t>
            </a:r>
            <a:endParaRPr lang="en-US" u="sng" dirty="0" smtClean="0"/>
          </a:p>
          <a:p>
            <a:pPr lvl="0"/>
            <a:r>
              <a:rPr lang="en-US" dirty="0"/>
              <a:t>Claire Hass </a:t>
            </a:r>
            <a:r>
              <a:rPr lang="en-US" dirty="0" smtClean="0">
                <a:hlinkClick r:id="rId3"/>
              </a:rPr>
              <a:t>claire.hass</a:t>
            </a:r>
            <a:r>
              <a:rPr lang="en-US" dirty="0">
                <a:hlinkClick r:id="rId3"/>
              </a:rPr>
              <a:t>@</a:t>
            </a:r>
            <a:r>
              <a:rPr lang="en-US" dirty="0" smtClean="0">
                <a:hlinkClick r:id="rId3"/>
              </a:rPr>
              <a:t>kings.uwo.ca</a:t>
            </a:r>
            <a:endParaRPr lang="en-US" dirty="0" smtClean="0"/>
          </a:p>
          <a:p>
            <a:pPr lvl="0"/>
            <a:endParaRPr lang="en-US" dirty="0" smtClean="0"/>
          </a:p>
          <a:p>
            <a:r>
              <a:rPr lang="en-US" i="1" dirty="0"/>
              <a:t>The Write Place </a:t>
            </a:r>
            <a:r>
              <a:rPr lang="en-US" i="1" dirty="0" smtClean="0"/>
              <a:t> Workshops:</a:t>
            </a:r>
            <a:endParaRPr lang="en-US" dirty="0"/>
          </a:p>
          <a:p>
            <a:pPr lvl="1"/>
            <a:r>
              <a:rPr lang="en-US" i="1" dirty="0"/>
              <a:t>Personal Statements that Impress, on November 13 (3.30 to 5.00, KC119)  </a:t>
            </a:r>
            <a:endParaRPr lang="en-US" dirty="0"/>
          </a:p>
          <a:p>
            <a:pPr lvl="1"/>
            <a:r>
              <a:rPr lang="en-US" i="1" dirty="0"/>
              <a:t>Resumes That Get You Interviews, on November 15, 3-4.30 PM, in KC 119, followed by a pizza party in the SLC. </a:t>
            </a:r>
            <a:endParaRPr lang="en-CA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8777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381000" y="0"/>
            <a:ext cx="622300" cy="6858000"/>
          </a:xfrm>
          <a:prstGeom prst="rect">
            <a:avLst/>
          </a:prstGeom>
          <a:solidFill>
            <a:schemeClr val="accent1">
              <a:alpha val="5372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5D9CE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990600" y="0"/>
            <a:ext cx="193675" cy="6858000"/>
          </a:xfrm>
          <a:prstGeom prst="rect">
            <a:avLst/>
          </a:prstGeom>
          <a:solidFill>
            <a:srgbClr val="F5D9CE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1139825" y="0"/>
            <a:ext cx="244475" cy="6858000"/>
          </a:xfrm>
          <a:prstGeom prst="rect">
            <a:avLst/>
          </a:prstGeom>
          <a:solidFill>
            <a:srgbClr val="FAEDE8">
              <a:alpha val="70979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04775" y="0"/>
            <a:ext cx="0" cy="6858000"/>
          </a:xfrm>
          <a:prstGeom prst="line">
            <a:avLst/>
          </a:prstGeom>
          <a:noFill/>
          <a:ln w="57150" cap="flat">
            <a:solidFill>
              <a:srgbClr val="F0C0AF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>
            <a:solidFill>
              <a:srgbClr val="FAEDE8">
                <a:alpha val="8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725613" y="0"/>
            <a:ext cx="0" cy="6858000"/>
          </a:xfrm>
          <a:prstGeom prst="line">
            <a:avLst/>
          </a:prstGeom>
          <a:noFill/>
          <a:ln w="28575" cap="flat">
            <a:solidFill>
              <a:srgbClr val="F0C0AF">
                <a:alpha val="81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0" name="Rectangle 10"/>
          <p:cNvSpPr>
            <a:spLocks/>
          </p:cNvSpPr>
          <p:nvPr/>
        </p:nvSpPr>
        <p:spPr bwMode="auto">
          <a:xfrm>
            <a:off x="1219200" y="0"/>
            <a:ext cx="88900" cy="6858000"/>
          </a:xfrm>
          <a:prstGeom prst="rect">
            <a:avLst/>
          </a:prstGeom>
          <a:solidFill>
            <a:schemeClr val="accent1">
              <a:alpha val="50980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1" name="Oval 11"/>
          <p:cNvSpPr>
            <a:spLocks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2" name="Oval 12"/>
          <p:cNvSpPr>
            <a:spLocks/>
          </p:cNvSpPr>
          <p:nvPr/>
        </p:nvSpPr>
        <p:spPr bwMode="auto">
          <a:xfrm>
            <a:off x="1323975" y="4865688"/>
            <a:ext cx="641350" cy="641350"/>
          </a:xfrm>
          <a:prstGeom prst="ellipse">
            <a:avLst/>
          </a:prstGeom>
          <a:solidFill>
            <a:srgbClr val="D3481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3" name="Oval 13"/>
          <p:cNvSpPr>
            <a:spLocks/>
          </p:cNvSpPr>
          <p:nvPr/>
        </p:nvSpPr>
        <p:spPr bwMode="auto">
          <a:xfrm>
            <a:off x="1090613" y="5499100"/>
            <a:ext cx="136525" cy="138113"/>
          </a:xfrm>
          <a:prstGeom prst="ellipse">
            <a:avLst/>
          </a:prstGeom>
          <a:solidFill>
            <a:srgbClr val="D34817"/>
          </a:solid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4" name="Oval 14"/>
          <p:cNvSpPr>
            <a:spLocks/>
          </p:cNvSpPr>
          <p:nvPr/>
        </p:nvSpPr>
        <p:spPr bwMode="auto">
          <a:xfrm>
            <a:off x="1663700" y="5791200"/>
            <a:ext cx="274638" cy="273050"/>
          </a:xfrm>
          <a:prstGeom prst="ellipse">
            <a:avLst/>
          </a:prstGeom>
          <a:solidFill>
            <a:srgbClr val="D34817"/>
          </a:solid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5" name="Oval 15"/>
          <p:cNvSpPr>
            <a:spLocks/>
          </p:cNvSpPr>
          <p:nvPr/>
        </p:nvSpPr>
        <p:spPr bwMode="auto">
          <a:xfrm>
            <a:off x="1878013" y="4478338"/>
            <a:ext cx="366712" cy="366712"/>
          </a:xfrm>
          <a:prstGeom prst="ellipse">
            <a:avLst/>
          </a:prstGeom>
          <a:solidFill>
            <a:srgbClr val="D3481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9096375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1482725" y="5153025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B166CE83-34BA-4599-AAF7-1BB3CA408FDD}" type="slidenum">
              <a:rPr lang="en-US" sz="1400" b="1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19</a:t>
            </a:fld>
            <a:endParaRPr lang="en-US" sz="1400" b="1">
              <a:solidFill>
                <a:schemeClr val="tx1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5378" name="Rectangle 1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381000" y="0"/>
            <a:ext cx="622300" cy="6858000"/>
          </a:xfrm>
          <a:prstGeom prst="rect">
            <a:avLst/>
          </a:prstGeom>
          <a:solidFill>
            <a:schemeClr val="accent1">
              <a:alpha val="5372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5D9CE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990600" y="0"/>
            <a:ext cx="193675" cy="6858000"/>
          </a:xfrm>
          <a:prstGeom prst="rect">
            <a:avLst/>
          </a:prstGeom>
          <a:solidFill>
            <a:srgbClr val="F5D9CE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1139825" y="0"/>
            <a:ext cx="244475" cy="6858000"/>
          </a:xfrm>
          <a:prstGeom prst="rect">
            <a:avLst/>
          </a:prstGeom>
          <a:solidFill>
            <a:srgbClr val="FAEDE8">
              <a:alpha val="70979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04775" y="0"/>
            <a:ext cx="0" cy="6858000"/>
          </a:xfrm>
          <a:prstGeom prst="line">
            <a:avLst/>
          </a:prstGeom>
          <a:noFill/>
          <a:ln w="57150" cap="flat">
            <a:solidFill>
              <a:srgbClr val="F0C0AF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>
            <a:solidFill>
              <a:srgbClr val="FAEDE8">
                <a:alpha val="8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725613" y="0"/>
            <a:ext cx="0" cy="6858000"/>
          </a:xfrm>
          <a:prstGeom prst="line">
            <a:avLst/>
          </a:prstGeom>
          <a:noFill/>
          <a:ln w="28575" cap="flat">
            <a:solidFill>
              <a:srgbClr val="F0C0AF">
                <a:alpha val="81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0" name="Rectangle 10"/>
          <p:cNvSpPr>
            <a:spLocks/>
          </p:cNvSpPr>
          <p:nvPr/>
        </p:nvSpPr>
        <p:spPr bwMode="auto">
          <a:xfrm>
            <a:off x="1219200" y="0"/>
            <a:ext cx="88900" cy="6858000"/>
          </a:xfrm>
          <a:prstGeom prst="rect">
            <a:avLst/>
          </a:prstGeom>
          <a:solidFill>
            <a:schemeClr val="accent1">
              <a:alpha val="50980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1" name="Oval 11"/>
          <p:cNvSpPr>
            <a:spLocks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2" name="Oval 12"/>
          <p:cNvSpPr>
            <a:spLocks/>
          </p:cNvSpPr>
          <p:nvPr/>
        </p:nvSpPr>
        <p:spPr bwMode="auto">
          <a:xfrm>
            <a:off x="1323975" y="4865688"/>
            <a:ext cx="641350" cy="641350"/>
          </a:xfrm>
          <a:prstGeom prst="ellipse">
            <a:avLst/>
          </a:prstGeom>
          <a:solidFill>
            <a:srgbClr val="D3481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3" name="Oval 13"/>
          <p:cNvSpPr>
            <a:spLocks/>
          </p:cNvSpPr>
          <p:nvPr/>
        </p:nvSpPr>
        <p:spPr bwMode="auto">
          <a:xfrm>
            <a:off x="1090613" y="5499100"/>
            <a:ext cx="136525" cy="138113"/>
          </a:xfrm>
          <a:prstGeom prst="ellipse">
            <a:avLst/>
          </a:prstGeom>
          <a:solidFill>
            <a:srgbClr val="D34817"/>
          </a:solid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4" name="Oval 14"/>
          <p:cNvSpPr>
            <a:spLocks/>
          </p:cNvSpPr>
          <p:nvPr/>
        </p:nvSpPr>
        <p:spPr bwMode="auto">
          <a:xfrm>
            <a:off x="1663700" y="5791200"/>
            <a:ext cx="274638" cy="273050"/>
          </a:xfrm>
          <a:prstGeom prst="ellipse">
            <a:avLst/>
          </a:prstGeom>
          <a:solidFill>
            <a:srgbClr val="D34817"/>
          </a:solidFill>
          <a:ln w="127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5" name="Oval 15"/>
          <p:cNvSpPr>
            <a:spLocks/>
          </p:cNvSpPr>
          <p:nvPr/>
        </p:nvSpPr>
        <p:spPr bwMode="auto">
          <a:xfrm>
            <a:off x="1878013" y="4478338"/>
            <a:ext cx="366712" cy="366712"/>
          </a:xfrm>
          <a:prstGeom prst="ellipse">
            <a:avLst/>
          </a:prstGeom>
          <a:solidFill>
            <a:srgbClr val="D3481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9096375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482725" y="5153025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D7877DB2-7591-45C4-8BDD-73E89F77E184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2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OGS (Ontario Graduate Scholarship)</a:t>
            </a:r>
            <a:endParaRPr lang="en-US" dirty="0"/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u="sng" dirty="0">
                <a:solidFill>
                  <a:srgbClr val="CC9900"/>
                </a:solidFill>
              </a:rPr>
              <a:t>https://</a:t>
            </a:r>
            <a:r>
              <a:rPr lang="en-US" u="sng" dirty="0" err="1">
                <a:solidFill>
                  <a:srgbClr val="CC9900"/>
                </a:solidFill>
              </a:rPr>
              <a:t>osap.gov.on.ca</a:t>
            </a:r>
            <a:r>
              <a:rPr lang="en-US" u="sng" dirty="0">
                <a:solidFill>
                  <a:srgbClr val="CC9900"/>
                </a:solidFill>
              </a:rPr>
              <a:t>/</a:t>
            </a:r>
            <a:r>
              <a:rPr lang="en-US" u="sng" dirty="0" err="1">
                <a:solidFill>
                  <a:srgbClr val="CC9900"/>
                </a:solidFill>
              </a:rPr>
              <a:t>OSAPPortal</a:t>
            </a:r>
            <a:r>
              <a:rPr lang="en-US" u="sng" dirty="0">
                <a:solidFill>
                  <a:srgbClr val="CC9900"/>
                </a:solidFill>
              </a:rPr>
              <a:t>/en/A-</a:t>
            </a:r>
            <a:r>
              <a:rPr lang="en-US" u="sng" dirty="0" err="1">
                <a:solidFill>
                  <a:srgbClr val="CC9900"/>
                </a:solidFill>
              </a:rPr>
              <a:t>ZListofAid</a:t>
            </a:r>
            <a:r>
              <a:rPr lang="en-US" u="sng" dirty="0">
                <a:solidFill>
                  <a:srgbClr val="CC9900"/>
                </a:solidFill>
              </a:rPr>
              <a:t>/PRDR015090.html</a:t>
            </a:r>
          </a:p>
        </p:txBody>
      </p:sp>
    </p:spTree>
    <p:extLst>
      <p:ext uri="{BB962C8B-B14F-4D97-AF65-F5344CB8AC3E}">
        <p14:creationId xmlns:p14="http://schemas.microsoft.com/office/powerpoint/2010/main" val="28611211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FCFF470A-2D59-4139-99A5-EB678034EC3A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3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  <a:ln/>
        </p:spPr>
        <p:txBody>
          <a:bodyPr/>
          <a:lstStyle/>
          <a:p>
            <a:r>
              <a:rPr lang="en-US" dirty="0"/>
              <a:t>Ontario Graduate Scholarship (OGS)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7848600" cy="2362200"/>
          </a:xfrm>
          <a:ln/>
        </p:spPr>
        <p:txBody>
          <a:bodyPr/>
          <a:lstStyle/>
          <a:p>
            <a:pPr marL="304800" indent="-304800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/>
              <a:t>Number of Scholarships: approximately 3000 across all fields</a:t>
            </a:r>
          </a:p>
          <a:p>
            <a:pPr marL="304800" indent="-304800">
              <a:lnSpc>
                <a:spcPct val="80000"/>
              </a:lnSpc>
              <a:spcBef>
                <a:spcPct val="0"/>
              </a:spcBef>
              <a:buNone/>
            </a:pPr>
            <a:endParaRPr lang="en-US" sz="2200" dirty="0" smtClean="0"/>
          </a:p>
          <a:p>
            <a:pPr marL="304800" indent="-304800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/>
              <a:t>Value</a:t>
            </a:r>
            <a:r>
              <a:rPr lang="en-US" sz="2200" dirty="0"/>
              <a:t>: approx. $</a:t>
            </a:r>
            <a:r>
              <a:rPr lang="en-US" sz="2200" dirty="0" smtClean="0"/>
              <a:t>15,000/year, $5000 per term (3 terms of study)</a:t>
            </a:r>
          </a:p>
          <a:p>
            <a:pPr marL="304800" indent="-304800">
              <a:lnSpc>
                <a:spcPct val="80000"/>
              </a:lnSpc>
              <a:spcBef>
                <a:spcPct val="0"/>
              </a:spcBef>
            </a:pPr>
            <a:endParaRPr lang="en-US" sz="2200" dirty="0" smtClean="0"/>
          </a:p>
          <a:p>
            <a:pPr marL="304800" indent="-304800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/>
              <a:t>Duration: 2 years max/Master’s program</a:t>
            </a:r>
            <a:endParaRPr lang="en-US" sz="2200" dirty="0"/>
          </a:p>
          <a:p>
            <a:pPr marL="0" indent="0">
              <a:lnSpc>
                <a:spcPct val="80000"/>
              </a:lnSpc>
              <a:buNone/>
            </a:pPr>
            <a:endParaRPr lang="en-US" sz="22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FCFF470A-2D59-4139-99A5-EB678034EC3A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4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  <a:ln/>
        </p:spPr>
        <p:txBody>
          <a:bodyPr/>
          <a:lstStyle/>
          <a:p>
            <a:r>
              <a:rPr lang="en-US" dirty="0"/>
              <a:t>Ontario Graduate Scholarship (OGS)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873625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200" dirty="0" smtClean="0"/>
              <a:t>Eligibility</a:t>
            </a:r>
            <a:r>
              <a:rPr lang="en-US" sz="2200" dirty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smtClean="0"/>
              <a:t>1</a:t>
            </a:r>
            <a:r>
              <a:rPr lang="en-US" sz="2200" dirty="0"/>
              <a:t>. 	</a:t>
            </a:r>
            <a:r>
              <a:rPr lang="en-US" sz="2200" dirty="0" smtClean="0"/>
              <a:t>Full</a:t>
            </a:r>
            <a:r>
              <a:rPr lang="en-US" sz="2200" dirty="0"/>
              <a:t>-</a:t>
            </a:r>
            <a:r>
              <a:rPr lang="en-US" sz="2200" dirty="0" smtClean="0"/>
              <a:t>time enrollment </a:t>
            </a:r>
            <a:r>
              <a:rPr lang="en-US" sz="2200" dirty="0"/>
              <a:t>in an eligible program leading to a master’s or doctoral degree at an eligible institution in Ontario</a:t>
            </a:r>
          </a:p>
          <a:p>
            <a:pPr marL="304800" indent="-304800">
              <a:lnSpc>
                <a:spcPct val="80000"/>
              </a:lnSpc>
            </a:pPr>
            <a:endParaRPr lang="en-US" sz="22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smtClean="0"/>
              <a:t>2. 	Canadian </a:t>
            </a:r>
            <a:r>
              <a:rPr lang="en-US" sz="2200" dirty="0"/>
              <a:t>citizen, Protected Person, or Permanent Resident or have received a Temporary Resident Visa - Student Class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smtClean="0"/>
              <a:t>3</a:t>
            </a:r>
            <a:r>
              <a:rPr lang="en-US" sz="2200" dirty="0"/>
              <a:t>. 	Applicants who are entering the first or second year of graduate studies at the time of application, must have an overall average of </a:t>
            </a:r>
            <a:r>
              <a:rPr lang="en-US" sz="2200" b="1" dirty="0"/>
              <a:t>at least A- (80.0% at King’s), or the equivalent, on the last 10 </a:t>
            </a:r>
            <a:r>
              <a:rPr lang="en-US" sz="2200" b="1" dirty="0" smtClean="0"/>
              <a:t>full course equivalents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1172827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FCFF470A-2D59-4139-99A5-EB678034EC3A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5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  <a:ln/>
        </p:spPr>
        <p:txBody>
          <a:bodyPr/>
          <a:lstStyle/>
          <a:p>
            <a:r>
              <a:rPr lang="en-US" dirty="0"/>
              <a:t>Ontario Graduate Scholarship (OGS)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873625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1" dirty="0"/>
              <a:t>Participating Ontario Schools</a:t>
            </a:r>
          </a:p>
          <a:p>
            <a:pPr lvl="2" fontAlgn="t"/>
            <a:r>
              <a:rPr lang="en-US" sz="2000" dirty="0"/>
              <a:t>Brock University</a:t>
            </a:r>
          </a:p>
          <a:p>
            <a:pPr lvl="2" fontAlgn="t"/>
            <a:r>
              <a:rPr lang="en-US" sz="2000" dirty="0"/>
              <a:t>Carleton University</a:t>
            </a:r>
          </a:p>
          <a:p>
            <a:pPr lvl="2" fontAlgn="t"/>
            <a:r>
              <a:rPr lang="en-US" sz="2000" dirty="0"/>
              <a:t>University of Guelph</a:t>
            </a:r>
          </a:p>
          <a:p>
            <a:pPr lvl="2" fontAlgn="t"/>
            <a:r>
              <a:rPr lang="en-US" sz="2000" dirty="0"/>
              <a:t>Lakehead University</a:t>
            </a:r>
          </a:p>
          <a:p>
            <a:pPr lvl="2" fontAlgn="t"/>
            <a:r>
              <a:rPr lang="en-US" sz="2000" dirty="0"/>
              <a:t>Laurentian University</a:t>
            </a:r>
          </a:p>
          <a:p>
            <a:pPr lvl="2" fontAlgn="t"/>
            <a:r>
              <a:rPr lang="en-US" sz="2000" dirty="0"/>
              <a:t>McMaster University</a:t>
            </a:r>
          </a:p>
          <a:p>
            <a:pPr lvl="2" fontAlgn="t"/>
            <a:r>
              <a:rPr lang="en-US" sz="2000" dirty="0"/>
              <a:t>Nipissing University</a:t>
            </a:r>
          </a:p>
          <a:p>
            <a:pPr lvl="2" fontAlgn="t"/>
            <a:r>
              <a:rPr lang="en-US" sz="2000" dirty="0"/>
              <a:t>OCAD </a:t>
            </a:r>
            <a:r>
              <a:rPr lang="en-US" sz="2000" dirty="0" smtClean="0"/>
              <a:t>University</a:t>
            </a:r>
          </a:p>
          <a:p>
            <a:pPr lvl="2" fontAlgn="t"/>
            <a:r>
              <a:rPr lang="en-US" sz="2000" dirty="0"/>
              <a:t>University of Ontario Institute of Technology</a:t>
            </a:r>
          </a:p>
          <a:p>
            <a:pPr lvl="2" fontAlgn="t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4103970" y="2298074"/>
            <a:ext cx="4419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 smtClean="0">
                <a:latin typeface="+mn-lt"/>
              </a:rPr>
              <a:t>University </a:t>
            </a:r>
            <a:r>
              <a:rPr lang="en-US" sz="2000" dirty="0">
                <a:latin typeface="+mn-lt"/>
              </a:rPr>
              <a:t>of Ottawa</a:t>
            </a:r>
          </a:p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>
                <a:latin typeface="+mn-lt"/>
              </a:rPr>
              <a:t>Queen’s University</a:t>
            </a:r>
          </a:p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>
                <a:latin typeface="+mn-lt"/>
              </a:rPr>
              <a:t>Ryerson University</a:t>
            </a:r>
          </a:p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>
                <a:latin typeface="+mn-lt"/>
              </a:rPr>
              <a:t>University of Toronto</a:t>
            </a:r>
          </a:p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>
                <a:latin typeface="+mn-lt"/>
              </a:rPr>
              <a:t>Trent University</a:t>
            </a:r>
          </a:p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>
                <a:latin typeface="+mn-lt"/>
              </a:rPr>
              <a:t>University of Waterloo</a:t>
            </a:r>
          </a:p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>
                <a:latin typeface="+mn-lt"/>
              </a:rPr>
              <a:t>Western University</a:t>
            </a:r>
          </a:p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>
                <a:latin typeface="+mn-lt"/>
              </a:rPr>
              <a:t>Wilfrid Laurier University</a:t>
            </a:r>
          </a:p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>
                <a:latin typeface="+mn-lt"/>
              </a:rPr>
              <a:t>University of Windsor</a:t>
            </a:r>
          </a:p>
          <a:p>
            <a:pPr marL="1257300" lvl="2" indent="-342900" algn="l" fontAlgn="t">
              <a:buFont typeface="Courier New" charset="0"/>
              <a:buChar char="o"/>
            </a:pPr>
            <a:r>
              <a:rPr lang="en-US" sz="2000" dirty="0">
                <a:latin typeface="+mn-lt"/>
              </a:rPr>
              <a:t>York University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60960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2"/>
              </a:rPr>
              <a:t>http://cou.on.ca/key-issues/education/graduate-education/ogs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08560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0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948931F9-9559-4D02-9B8E-A2CED2CFFDE6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6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Acceptance Conditions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  <a:buFont typeface="Lucida Grande" charset="0"/>
              <a:buChar char="•"/>
            </a:pPr>
            <a:r>
              <a:rPr lang="en-US" sz="2200"/>
              <a:t>You must be enrolled as a full-time student in an eligible graduate program for the tenure of the award</a:t>
            </a:r>
          </a:p>
          <a:p>
            <a:pPr marL="304800" indent="-304800"/>
            <a:endParaRPr lang="en-US" sz="2200"/>
          </a:p>
          <a:p>
            <a:pPr marL="304800" indent="-304800">
              <a:buFont typeface="Lucida Grande" charset="0"/>
              <a:buChar char="•"/>
            </a:pPr>
            <a:r>
              <a:rPr lang="en-US" sz="2200"/>
              <a:t>You may change disciplines or eligible programs during the tenure of the award, but only if your eligible institution approves the change</a:t>
            </a:r>
          </a:p>
          <a:p>
            <a:pPr marL="304800" indent="-304800">
              <a:buFont typeface="Lucida Grande" charset="0"/>
              <a:buChar char="•"/>
            </a:pPr>
            <a:endParaRPr lang="en-US" sz="2200"/>
          </a:p>
          <a:p>
            <a:pPr marL="304800" indent="-304800">
              <a:buFont typeface="Lucida Grande" charset="0"/>
              <a:buChar char="•"/>
            </a:pPr>
            <a:r>
              <a:rPr lang="en-US" sz="2200"/>
              <a:t>You may hold other awards that, together, have a maximum value of $10,000 per year. You may also accept research assistantships, part-time teaching positions, or other employment that does not affect your status as a full-time graduate student.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4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6FBAD76A-55EC-4C95-B277-C03C8919B343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7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How To Apply for OGS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34950" indent="-234950"/>
            <a:r>
              <a:rPr lang="en-US" dirty="0" smtClean="0"/>
              <a:t>You </a:t>
            </a:r>
            <a:r>
              <a:rPr lang="en-US" dirty="0"/>
              <a:t>must contact the </a:t>
            </a:r>
            <a:r>
              <a:rPr lang="en-US" dirty="0">
                <a:hlinkClick r:id="rId3"/>
              </a:rPr>
              <a:t>Graduate Studies Office</a:t>
            </a:r>
            <a:r>
              <a:rPr lang="en-US" dirty="0"/>
              <a:t> at an </a:t>
            </a:r>
            <a:r>
              <a:rPr lang="en-US" dirty="0">
                <a:hlinkClick r:id="rId4"/>
              </a:rPr>
              <a:t>eligible Ontario institution</a:t>
            </a:r>
            <a:r>
              <a:rPr lang="en-US" dirty="0"/>
              <a:t> to apply for an OGS. </a:t>
            </a:r>
            <a:endParaRPr lang="en-US" dirty="0" smtClean="0"/>
          </a:p>
          <a:p>
            <a:pPr marL="234950" indent="-234950"/>
            <a:r>
              <a:rPr lang="en-US" dirty="0" smtClean="0"/>
              <a:t>If </a:t>
            </a:r>
            <a:r>
              <a:rPr lang="en-US" dirty="0"/>
              <a:t>you wish to apply to more than one graduate program at different institutions, you must complete each institution’s OGS application</a:t>
            </a:r>
            <a:r>
              <a:rPr lang="en-US" dirty="0" smtClean="0"/>
              <a:t>.</a:t>
            </a:r>
          </a:p>
          <a:p>
            <a:pPr marL="234950" indent="-234950"/>
            <a:endParaRPr lang="en-US" dirty="0"/>
          </a:p>
          <a:p>
            <a:pPr marL="234950" indent="-234950"/>
            <a:r>
              <a:rPr lang="en-US" dirty="0" smtClean="0"/>
              <a:t>Important: the deadlines vary by school. </a:t>
            </a:r>
            <a:r>
              <a:rPr lang="en-US" u="sng" dirty="0" smtClean="0"/>
              <a:t>Please carefully check the Graduate Studies website at each institution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u="sng" dirty="0">
              <a:solidFill>
                <a:srgbClr val="CC9900"/>
              </a:solidFill>
              <a:hlinkClick r:id="rId5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1D9A5F57-947B-493F-B7CB-92DE88DE877B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8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Anatomy of an OGS Application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34950" indent="-234950"/>
            <a:r>
              <a:rPr lang="en-US" dirty="0"/>
              <a:t>Application Form</a:t>
            </a:r>
          </a:p>
          <a:p>
            <a:pPr marL="234950" indent="-234950"/>
            <a:r>
              <a:rPr lang="en-US" dirty="0"/>
              <a:t>Academic Assessment Reports (2)</a:t>
            </a:r>
          </a:p>
          <a:p>
            <a:pPr marL="234950" indent="-234950"/>
            <a:r>
              <a:rPr lang="en-US" dirty="0"/>
              <a:t>Statement of Interest</a:t>
            </a:r>
          </a:p>
          <a:p>
            <a:pPr marL="234950" indent="-234950"/>
            <a:r>
              <a:rPr lang="en-US" dirty="0"/>
              <a:t>List of Scholarships and Awards</a:t>
            </a:r>
          </a:p>
          <a:p>
            <a:pPr marL="234950" indent="-234950"/>
            <a:r>
              <a:rPr lang="en-US" dirty="0"/>
              <a:t>List of Significant Academic Accomplishments</a:t>
            </a:r>
          </a:p>
          <a:p>
            <a:pPr marL="234950" indent="-234950"/>
            <a:r>
              <a:rPr lang="en-US" dirty="0"/>
              <a:t>Transcripts</a:t>
            </a:r>
          </a:p>
          <a:p>
            <a:pPr marL="234950" indent="-234950"/>
            <a:r>
              <a:rPr lang="en-US" dirty="0"/>
              <a:t>Summary </a:t>
            </a:r>
            <a:r>
              <a:rPr lang="en-US" dirty="0" smtClean="0"/>
              <a:t>Sheet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>
            <a:solidFill>
              <a:srgbClr val="F0C0AF">
                <a:alpha val="92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>
            <a:solidFill>
              <a:srgbClr val="F0C0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8839200" y="0"/>
            <a:ext cx="317500" cy="6858000"/>
          </a:xfrm>
          <a:prstGeom prst="rect">
            <a:avLst/>
          </a:prstGeom>
          <a:solidFill>
            <a:schemeClr val="accent1">
              <a:alpha val="86665"/>
            </a:scheme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>
            <a:solidFill>
              <a:srgbClr val="D348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Oval 6"/>
          <p:cNvSpPr>
            <a:spLocks/>
          </p:cNvSpPr>
          <p:nvPr/>
        </p:nvSpPr>
        <p:spPr bwMode="auto">
          <a:xfrm>
            <a:off x="8154988" y="5715000"/>
            <a:ext cx="549275" cy="547688"/>
          </a:xfrm>
          <a:prstGeom prst="ellipse">
            <a:avLst/>
          </a:prstGeom>
          <a:solidFill>
            <a:srgbClr val="D34817"/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75" y="5962650"/>
            <a:ext cx="32385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FCFF470A-2D59-4139-99A5-EB678034EC3A}" type="slidenum">
              <a:rPr lang="en-US" sz="14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pPr/>
              <a:t>9</a:t>
            </a:fld>
            <a:endParaRPr lang="en-US" sz="1400" b="1">
              <a:solidFill>
                <a:srgbClr val="FFFFFF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467600" cy="715962"/>
          </a:xfrm>
          <a:ln/>
        </p:spPr>
        <p:txBody>
          <a:bodyPr/>
          <a:lstStyle/>
          <a:p>
            <a:r>
              <a:rPr lang="en-US" dirty="0" smtClean="0"/>
              <a:t>Contents &amp; Organization</a:t>
            </a:r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848600" cy="2362200"/>
          </a:xfrm>
          <a:ln/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CA" b="1" dirty="0" smtClean="0">
                <a:solidFill>
                  <a:srgbClr val="AF4621"/>
                </a:solidFill>
              </a:rPr>
              <a:t>Opening Paragraph</a:t>
            </a: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dirty="0" smtClean="0">
                <a:sym typeface="Wingdings"/>
              </a:rPr>
              <a:t> Define the problem you want to study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b="1" dirty="0" smtClean="0">
                <a:solidFill>
                  <a:srgbClr val="AF4621"/>
                </a:solidFill>
                <a:sym typeface="Wingdings"/>
              </a:rPr>
              <a:t>Contextualization</a:t>
            </a:r>
            <a:r>
              <a:rPr lang="en-CA" dirty="0" smtClean="0">
                <a:solidFill>
                  <a:srgbClr val="AF4621"/>
                </a:solidFill>
                <a:sym typeface="Wingdings"/>
              </a:rPr>
              <a:t> </a:t>
            </a:r>
            <a:r>
              <a:rPr lang="en-CA" dirty="0" smtClean="0">
                <a:sym typeface="Wingdings"/>
              </a:rPr>
              <a:t>of your problem  Show that you are already familiar with the grounding research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b="1" dirty="0" smtClean="0">
                <a:solidFill>
                  <a:srgbClr val="AF4621"/>
                </a:solidFill>
                <a:sym typeface="Wingdings"/>
              </a:rPr>
              <a:t>Methodology</a:t>
            </a:r>
            <a:r>
              <a:rPr lang="en-CA" dirty="0" smtClean="0">
                <a:solidFill>
                  <a:srgbClr val="AF4621"/>
                </a:solidFill>
                <a:sym typeface="Wingdings"/>
              </a:rPr>
              <a:t> </a:t>
            </a:r>
            <a:r>
              <a:rPr lang="en-CA" dirty="0" smtClean="0">
                <a:sym typeface="Wingdings"/>
              </a:rPr>
              <a:t> How do you plan to tackle this project?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b="1" dirty="0" smtClean="0">
                <a:solidFill>
                  <a:srgbClr val="AF4621"/>
                </a:solidFill>
              </a:rPr>
              <a:t>Qualifications &amp; Background </a:t>
            </a:r>
            <a:r>
              <a:rPr lang="en-CA" dirty="0" smtClean="0">
                <a:sym typeface="Wingdings"/>
              </a:rPr>
              <a:t> Why are you a good candidate to undertake this study?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dirty="0" smtClean="0"/>
              <a:t>(Short) </a:t>
            </a:r>
            <a:r>
              <a:rPr lang="en-CA" b="1" dirty="0" smtClean="0">
                <a:solidFill>
                  <a:srgbClr val="AF4621"/>
                </a:solidFill>
              </a:rPr>
              <a:t>Conclusion</a:t>
            </a:r>
            <a:r>
              <a:rPr lang="en-CA" dirty="0" smtClean="0">
                <a:solidFill>
                  <a:srgbClr val="AF4621"/>
                </a:solidFill>
              </a:rPr>
              <a:t> </a:t>
            </a:r>
            <a:r>
              <a:rPr lang="en-CA" dirty="0" smtClean="0">
                <a:sym typeface="Wingdings"/>
              </a:rPr>
              <a:t> </a:t>
            </a:r>
            <a:r>
              <a:rPr lang="en-CA" dirty="0" smtClean="0"/>
              <a:t>Why </a:t>
            </a:r>
            <a:r>
              <a:rPr lang="en-CA" i="1" dirty="0" smtClean="0"/>
              <a:t>this</a:t>
            </a:r>
            <a:r>
              <a:rPr lang="en-CA" dirty="0" smtClean="0"/>
              <a:t> program is best suited for you</a:t>
            </a:r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54738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0C0A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6DCD4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6"/>
        <a:cs typeface="ヒラギノ角ゴ ProN W6"/>
      </a:majorFont>
      <a:minorFont>
        <a:latin typeface="Lucida Grande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0C0A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6DCD4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Section Header">
  <a:themeElements>
    <a:clrScheme name="">
      <a:dk1>
        <a:srgbClr val="808080"/>
      </a:dk1>
      <a:lt1>
        <a:srgbClr val="FFFFFF"/>
      </a:lt1>
      <a:dk2>
        <a:srgbClr val="696464"/>
      </a:dk2>
      <a:lt2>
        <a:srgbClr val="000000"/>
      </a:lt2>
      <a:accent1>
        <a:srgbClr val="F0C0AF"/>
      </a:accent1>
      <a:accent2>
        <a:srgbClr val="333399"/>
      </a:accent2>
      <a:accent3>
        <a:srgbClr val="B9B8B8"/>
      </a:accent3>
      <a:accent4>
        <a:srgbClr val="DADADA"/>
      </a:accent4>
      <a:accent5>
        <a:srgbClr val="F6DCD4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Section Header">
      <a:majorFont>
        <a:latin typeface="Lucida Grande"/>
        <a:ea typeface="ヒラギノ角ゴ ProN W6"/>
        <a:cs typeface="ヒラギノ角ゴ ProN W6"/>
      </a:majorFont>
      <a:minorFont>
        <a:latin typeface="Lucida Grande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Section 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- Section Header">
  <a:themeElements>
    <a:clrScheme name="">
      <a:dk1>
        <a:srgbClr val="808080"/>
      </a:dk1>
      <a:lt1>
        <a:srgbClr val="FFFFFF"/>
      </a:lt1>
      <a:dk2>
        <a:srgbClr val="696464"/>
      </a:dk2>
      <a:lt2>
        <a:srgbClr val="000000"/>
      </a:lt2>
      <a:accent1>
        <a:srgbClr val="F0C0AF"/>
      </a:accent1>
      <a:accent2>
        <a:srgbClr val="333399"/>
      </a:accent2>
      <a:accent3>
        <a:srgbClr val="B9B8B8"/>
      </a:accent3>
      <a:accent4>
        <a:srgbClr val="DADADA"/>
      </a:accent4>
      <a:accent5>
        <a:srgbClr val="F6DCD4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Section Header">
      <a:majorFont>
        <a:latin typeface="Lucida Grande"/>
        <a:ea typeface="ヒラギノ角ゴ ProN W6"/>
        <a:cs typeface="ヒラギノ角ゴ ProN W6"/>
      </a:majorFont>
      <a:minorFont>
        <a:latin typeface="Lucida Grande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Section 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Pages>0</Pages>
  <Words>841</Words>
  <Characters>0</Characters>
  <Application>Microsoft Macintosh PowerPoint</Application>
  <PresentationFormat>On-screen Show (4:3)</PresentationFormat>
  <Lines>0</Lines>
  <Paragraphs>155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Default - Title Slide</vt:lpstr>
      <vt:lpstr>Default - Title and Content</vt:lpstr>
      <vt:lpstr>Default - Section Header</vt:lpstr>
      <vt:lpstr>1_Default - Section Header</vt:lpstr>
      <vt:lpstr>OGS and SSHRC Information Session</vt:lpstr>
      <vt:lpstr>OGS (Ontario Graduate Scholarship)</vt:lpstr>
      <vt:lpstr>Ontario Graduate Scholarship (OGS)</vt:lpstr>
      <vt:lpstr>Ontario Graduate Scholarship (OGS)</vt:lpstr>
      <vt:lpstr>Ontario Graduate Scholarship (OGS)</vt:lpstr>
      <vt:lpstr>Acceptance Conditions</vt:lpstr>
      <vt:lpstr>How To Apply for OGS</vt:lpstr>
      <vt:lpstr>Anatomy of an OGS Application</vt:lpstr>
      <vt:lpstr>Contents &amp; Organization</vt:lpstr>
      <vt:lpstr> The Canada Graduate Scholarship (CGS) offered by Social Sciences and Humanities Research Council (SSHRC)</vt:lpstr>
      <vt:lpstr>Joseph-Armand Bombardier Canada Graduate Scholarships: SSHRC</vt:lpstr>
      <vt:lpstr>Evaluation Criteria</vt:lpstr>
      <vt:lpstr>Evaluation Criteria</vt:lpstr>
      <vt:lpstr>Canada Graduate Scholarship</vt:lpstr>
      <vt:lpstr>Canada Graduate Scholarship</vt:lpstr>
      <vt:lpstr>Other Scholarships &amp; Bursaries</vt:lpstr>
      <vt:lpstr>Why Grad School?</vt:lpstr>
      <vt:lpstr>Further Resources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Hannah</dc:creator>
  <cp:lastModifiedBy>A L</cp:lastModifiedBy>
  <cp:revision>25</cp:revision>
  <dcterms:modified xsi:type="dcterms:W3CDTF">2018-09-20T16:39:42Z</dcterms:modified>
</cp:coreProperties>
</file>